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57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8F795F-1E1B-4121-AAC4-D58F8EA3954B}" v="105" dt="2025-01-13T04:49:14.393"/>
    <p1510:client id="{21D11B87-1733-43D4-8E0F-2D7352F1E04B}" v="118" dt="2025-01-13T17:37:10.319"/>
    <p1510:client id="{864E2845-1E7E-4B87-A69C-553E49F16F0B}" v="3" dt="2025-01-13T04:54:39.151"/>
    <p1510:client id="{8725894C-1A3B-4A72-84C8-A5FF817D6145}" v="6" dt="2025-01-13T20:11:43.393"/>
    <p1510:client id="{A56CFA44-CCCC-450D-A284-DDDDC9710338}" v="18" dt="2025-01-13T17:38:24.274"/>
    <p1510:client id="{E919DE50-E39C-4E2B-96D5-97802321F53B}" v="1327" dt="2025-01-13T04:44:48.9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923DA8-C94D-4897-B552-5A97DD6140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3F44FF0-A644-49E8-A91A-118BAB632A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Haga clic para editar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2A632CB-A899-4AF7-B0D1-F33E6DBA7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10/08/2025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66D984-B803-435C-BCF5-4BBAC713A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9692CF-9214-4B13-98B7-F4CAB957B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66572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5DDAB7-A2E6-4A47-B278-99F8F531D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D751AE4-CA07-4AA4-955A-A3138A38FE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E94929E-898F-42A0-8E2D-6683777E2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10/08/2025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8F1B5C4-7ED8-4576-B2E9-1DD6B2B61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B58ECE-66E6-4606-932A-AE5493564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78483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6A4D404-B787-470F-ABF0-E69AAA7470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39A8368-F5A5-4EAA-B0B8-837E8ABFB2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2EBA72-9C6F-4B4D-A16A-C1DEB754B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10/08/2025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26C3164-13E1-4E73-82B8-CA01840DD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0366C00-207E-47BE-ABD1-6356D0ED3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50442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FC90C1-DC12-4585-816B-7F995CA70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A8525E8-17D2-4F44-B405-8A55ADE168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10486F8-0096-44BF-8ACB-12C814FDE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10/08/2025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504895C-BAB0-461C-A3A0-338DF8278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08771D5-D349-4326-B034-BE55DDDD2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46273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A043F6-9A64-47B0-AF08-C54FA3B5A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E72D7C8-2508-4D8D-B2DB-4EA1580B1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Editar el estilo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1690BD-00EC-42F5-A4C1-8EFD0DCDA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10/08/2025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A9856C7-3F2E-430D-9834-94A2A8EE8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79F383C-5494-4803-9C41-4EEFDF770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7575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B638FC-0A5D-4409-B619-3EB915BF2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D68036A-CAD0-4976-A504-BC3F25FC0E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1BC9E81-15FC-4750-A089-AB8BF412CA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CA51CF2-5D6A-4DA8-AF6F-2E470AFDC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10/08/2025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B94BFB0-B585-4357-8EFF-958C37EE8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B86D51F-6F6C-4188-9767-34F34D9CF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32725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F5A965-D238-4B67-8CE2-6D0EFD67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7B8313A-DF6A-47E7-B425-EE6A04F7D4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Editar el estilo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41DCF8F-BC50-4E05-B605-29848E81F8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AEDFE27-E71A-4DA2-BEAF-658115781A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Editar el estilo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4E64931-8BAA-49A4-AFAB-C5D9794507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DA508CE-8427-44A8-B7D2-EEBA668F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10/08/2025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8959ECA-69BE-464E-B720-4BCEB7BF7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B37764E-246D-4B22-82FA-CAE8A1318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2890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B856CF-1265-44DC-BB56-9C3991ED4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E151EC7-483A-4E49-A831-C36D8CB2D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10/08/2025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C0EACC7-AAA5-48FE-8F0E-051D6CD15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BC5351D-2E3A-41E8-83ED-523CC5A39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82273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E151EC7-483A-4E49-A831-C36D8CB2D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10/08/2025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C0EACC7-AAA5-48FE-8F0E-051D6CD15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BC5351D-2E3A-41E8-83ED-523CC5A39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5163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1C8C42-FE0E-417D-BB51-55A3CCC66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8DFB6B5-C462-4288-8672-B8FC96981A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D2AF15A-B1A9-4076-B0A4-6A79B6DB71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Editar el estilo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F8C2B9-7F38-4B1A-82D3-FB9F4BD1E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10/08/2025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088F36D-F73A-45BC-A898-EDE45077D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0DE0F6D-84B2-40F2-85E8-A48A04118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49233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34DA17-E930-481C-88EF-8890B17EC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339A715-8380-48A3-A24B-A21477C83D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89D6CB5-8A33-4ABE-BA5B-BD29818398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Editar el estilo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CE713B2-5541-4301-8BB6-6A6A96FAC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7F27B-A933-4019-B579-D5B42C28646C}" type="datetimeFigureOut">
              <a:rPr lang="es-MX" smtClean="0"/>
              <a:t>10/08/2025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DEDDF99-5D43-4BE8-AA45-5FB18AADE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D5C0478-924B-4E0F-AD1D-73918CD87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12587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284D2B0-C852-475E-B7EF-89C7B32805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C39D16-E731-44C3-9CEE-2BF3ECF8A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Editar el estilo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DFDE89-10F9-4D5C-8B1C-D3D1A6B494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07F27B-A933-4019-B579-D5B42C28646C}" type="datetimeFigureOut">
              <a:rPr lang="es-MX" smtClean="0"/>
              <a:t>10/08/2025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8F9778-059B-41E7-8BD0-AF199A7496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B2C287-665D-482E-A12E-A4553C99ED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5161285-6D45-4A4C-BC72-F7266A558DF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3783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youtube.com/@VictorHugoBenitez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92750D7-24A8-49FA-A959-E247A4E358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8" y="643467"/>
            <a:ext cx="4620584" cy="4567137"/>
          </a:xfrm>
        </p:spPr>
        <p:txBody>
          <a:bodyPr>
            <a:normAutofit/>
          </a:bodyPr>
          <a:lstStyle/>
          <a:p>
            <a:pPr algn="l"/>
            <a:r>
              <a:rPr lang="es-MX" sz="4400"/>
              <a:t>Clase 0</a:t>
            </a:r>
            <a:br>
              <a:rPr lang="es-MX" sz="4400"/>
            </a:br>
            <a:r>
              <a:rPr lang="es-MX" sz="4400"/>
              <a:t>Microcontroladores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22436C3-4762-4542-9B41-D8B4CC95F6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7" y="5277684"/>
            <a:ext cx="4620584" cy="775494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s-MX"/>
              <a:t>Dr. Victor H. Benitez</a:t>
            </a:r>
          </a:p>
        </p:txBody>
      </p:sp>
      <p:pic>
        <p:nvPicPr>
          <p:cNvPr id="5" name="Picture 4" descr="Electronic circuit board">
            <a:extLst>
              <a:ext uri="{FF2B5EF4-FFF2-40B4-BE49-F238E27FC236}">
                <a16:creationId xmlns:a16="http://schemas.microsoft.com/office/drawing/2014/main" id="{3D2FDBD4-F00C-7F50-E92F-A51AD7FDA1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982" r="20980" b="-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30577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70479D7-1A6A-83C5-E4B0-A1BD9DF51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s-MX" sz="5400"/>
              <a:t>Evaluación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300158E-B043-3A3B-4FE0-0071474D79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s-MX" sz="2200"/>
              <a:t>Primer Parcial: 20%</a:t>
            </a:r>
          </a:p>
          <a:p>
            <a:r>
              <a:rPr lang="es-MX" sz="2200"/>
              <a:t>Segundo Parcial: 15%</a:t>
            </a:r>
          </a:p>
          <a:p>
            <a:r>
              <a:rPr lang="es-MX" sz="2200"/>
              <a:t>Tercer Parcial: 15%</a:t>
            </a:r>
          </a:p>
          <a:p>
            <a:r>
              <a:rPr lang="es-MX" sz="2200"/>
              <a:t>Tareas: 10%</a:t>
            </a:r>
          </a:p>
          <a:p>
            <a:r>
              <a:rPr lang="es-MX" sz="2200"/>
              <a:t>Practicas: 20%</a:t>
            </a:r>
          </a:p>
          <a:p>
            <a:r>
              <a:rPr lang="es-MX" sz="2200"/>
              <a:t>Proyecto Final: 20%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FF2CD7D-D21F-B26A-3249-D2A3A1119E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048" r="-1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91194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4F908D-47A0-B30C-30FF-ADF05436C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Proyecto final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5C8E8D-6D83-25AA-A8A2-E04D36B10F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s-MX"/>
              <a:t>Diseño de un sistema de control</a:t>
            </a:r>
            <a:endParaRPr lang="es-MX" dirty="0"/>
          </a:p>
          <a:p>
            <a:r>
              <a:rPr lang="es-MX"/>
              <a:t>El alumno / Equipo lo debe proponer</a:t>
            </a:r>
          </a:p>
          <a:p>
            <a:r>
              <a:rPr lang="es-MX" dirty="0"/>
              <a:t>Deberá usar el contenido del curso</a:t>
            </a:r>
          </a:p>
        </p:txBody>
      </p:sp>
    </p:spTree>
    <p:extLst>
      <p:ext uri="{BB962C8B-B14F-4D97-AF65-F5344CB8AC3E}">
        <p14:creationId xmlns:p14="http://schemas.microsoft.com/office/powerpoint/2010/main" val="4246941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C58D32C-50E3-3EBD-F78A-D4DD1FF66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es-MX" sz="5400"/>
              <a:t>Apoyo del curso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F528F0-BC46-A708-FFDD-FF413E64B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 sz="2200" dirty="0"/>
              <a:t>Canal de </a:t>
            </a:r>
            <a:r>
              <a:rPr lang="es-MX" sz="2200" dirty="0" err="1"/>
              <a:t>Youtube</a:t>
            </a:r>
            <a:r>
              <a:rPr lang="es-MX" sz="2200" dirty="0"/>
              <a:t>: </a:t>
            </a:r>
            <a:r>
              <a:rPr lang="es-MX" sz="2200" dirty="0">
                <a:ea typeface="+mn-lt"/>
                <a:cs typeface="+mn-lt"/>
                <a:hlinkClick r:id="rId2"/>
              </a:rPr>
              <a:t>https://www.youtube.com/@VictorHugoBenitez</a:t>
            </a:r>
            <a:endParaRPr lang="es-MX" sz="2200" dirty="0">
              <a:ea typeface="+mn-lt"/>
              <a:cs typeface="+mn-lt"/>
            </a:endParaRPr>
          </a:p>
          <a:p>
            <a:endParaRPr lang="es-MX" sz="220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80C7255-4EF8-5D7A-1244-9FB2AFFB2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048" y="699516"/>
            <a:ext cx="5458968" cy="545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122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3C48B49-6135-48B6-AC0F-97E5D8D1F0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35434E7-0970-BE6C-B77B-2238B9DBD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9766" y="1146412"/>
            <a:ext cx="9014348" cy="240200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Dr. Victor H. Benitez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8" y="4374554"/>
            <a:ext cx="12192007" cy="2483444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40655" y="4374554"/>
            <a:ext cx="4051344" cy="2483446"/>
          </a:xfrm>
          <a:prstGeom prst="rect">
            <a:avLst/>
          </a:prstGeom>
          <a:gradFill>
            <a:gsLst>
              <a:gs pos="4000">
                <a:schemeClr val="accent1">
                  <a:alpha val="21000"/>
                </a:schemeClr>
              </a:gs>
              <a:gs pos="83000">
                <a:schemeClr val="accent1">
                  <a:lumMod val="50000"/>
                  <a:alpha val="61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56AC18-FB41-4977-8B0C-F5082335A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4379429"/>
            <a:ext cx="12191984" cy="1953928"/>
          </a:xfrm>
          <a:prstGeom prst="rect">
            <a:avLst/>
          </a:prstGeom>
          <a:gradFill>
            <a:gsLst>
              <a:gs pos="32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alpha val="5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" y="4380927"/>
            <a:ext cx="12192000" cy="2019443"/>
          </a:xfrm>
          <a:prstGeom prst="rect">
            <a:avLst/>
          </a:prstGeom>
          <a:gradFill>
            <a:gsLst>
              <a:gs pos="3200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2891852-17AF-B89A-A564-7EB9414810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29765" y="4892722"/>
            <a:ext cx="6387155" cy="1078173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en-US" sz="2400" kern="1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0984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6D6CDF-C512-4739-B158-55EE955E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503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E58B5DF-1C87-89A6-D2E5-5BF1CA225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3" y="670559"/>
            <a:ext cx="4683321" cy="2148841"/>
          </a:xfrm>
        </p:spPr>
        <p:txBody>
          <a:bodyPr anchor="t">
            <a:normAutofit/>
          </a:bodyPr>
          <a:lstStyle/>
          <a:p>
            <a:r>
              <a:rPr lang="es-MX" dirty="0"/>
              <a:t>Experiencia Académica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3148297-BD19-5120-D882-7837829B6DC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812"/>
          <a:stretch/>
        </p:blipFill>
        <p:spPr>
          <a:xfrm>
            <a:off x="1" y="3105151"/>
            <a:ext cx="6448424" cy="3752849"/>
          </a:xfrm>
          <a:custGeom>
            <a:avLst/>
            <a:gdLst/>
            <a:ahLst/>
            <a:cxnLst/>
            <a:rect l="l" t="t" r="r" b="b"/>
            <a:pathLst>
              <a:path w="6448424" h="3752849">
                <a:moveTo>
                  <a:pt x="0" y="0"/>
                </a:moveTo>
                <a:lnTo>
                  <a:pt x="137978" y="22215"/>
                </a:lnTo>
                <a:cubicBezTo>
                  <a:pt x="196046" y="32277"/>
                  <a:pt x="252469" y="42437"/>
                  <a:pt x="295660" y="49771"/>
                </a:cubicBezTo>
                <a:cubicBezTo>
                  <a:pt x="364885" y="66610"/>
                  <a:pt x="403214" y="32071"/>
                  <a:pt x="456941" y="65635"/>
                </a:cubicBezTo>
                <a:cubicBezTo>
                  <a:pt x="529612" y="69090"/>
                  <a:pt x="662508" y="71245"/>
                  <a:pt x="731691" y="70501"/>
                </a:cubicBezTo>
                <a:cubicBezTo>
                  <a:pt x="768741" y="62400"/>
                  <a:pt x="808263" y="64633"/>
                  <a:pt x="841820" y="61171"/>
                </a:cubicBezTo>
                <a:cubicBezTo>
                  <a:pt x="958973" y="43639"/>
                  <a:pt x="1009730" y="45863"/>
                  <a:pt x="1068219" y="39136"/>
                </a:cubicBezTo>
                <a:cubicBezTo>
                  <a:pt x="1104329" y="33447"/>
                  <a:pt x="1156536" y="44203"/>
                  <a:pt x="1174190" y="38808"/>
                </a:cubicBezTo>
                <a:cubicBezTo>
                  <a:pt x="1188943" y="36385"/>
                  <a:pt x="1213832" y="14880"/>
                  <a:pt x="1225923" y="34507"/>
                </a:cubicBezTo>
                <a:cubicBezTo>
                  <a:pt x="1305283" y="8501"/>
                  <a:pt x="1319617" y="30839"/>
                  <a:pt x="1385617" y="18003"/>
                </a:cubicBezTo>
                <a:cubicBezTo>
                  <a:pt x="1461876" y="-26747"/>
                  <a:pt x="1519510" y="56342"/>
                  <a:pt x="1563967" y="4638"/>
                </a:cubicBezTo>
                <a:lnTo>
                  <a:pt x="1676634" y="10582"/>
                </a:lnTo>
                <a:lnTo>
                  <a:pt x="1769429" y="20265"/>
                </a:lnTo>
                <a:cubicBezTo>
                  <a:pt x="1790625" y="23534"/>
                  <a:pt x="1880369" y="18448"/>
                  <a:pt x="1900584" y="27732"/>
                </a:cubicBezTo>
                <a:cubicBezTo>
                  <a:pt x="2072430" y="22762"/>
                  <a:pt x="2014935" y="5831"/>
                  <a:pt x="2127041" y="22101"/>
                </a:cubicBezTo>
                <a:cubicBezTo>
                  <a:pt x="2168847" y="65820"/>
                  <a:pt x="2153052" y="28773"/>
                  <a:pt x="2211644" y="44507"/>
                </a:cubicBezTo>
                <a:cubicBezTo>
                  <a:pt x="2211201" y="9921"/>
                  <a:pt x="2277596" y="73686"/>
                  <a:pt x="2299605" y="38004"/>
                </a:cubicBezTo>
                <a:cubicBezTo>
                  <a:pt x="2309570" y="41997"/>
                  <a:pt x="2318531" y="46991"/>
                  <a:pt x="2327359" y="52270"/>
                </a:cubicBezTo>
                <a:lnTo>
                  <a:pt x="2331995" y="55017"/>
                </a:lnTo>
                <a:lnTo>
                  <a:pt x="2353777" y="59755"/>
                </a:lnTo>
                <a:lnTo>
                  <a:pt x="2355893" y="68914"/>
                </a:lnTo>
                <a:lnTo>
                  <a:pt x="2385794" y="81650"/>
                </a:lnTo>
                <a:cubicBezTo>
                  <a:pt x="2397613" y="85211"/>
                  <a:pt x="2411061" y="87627"/>
                  <a:pt x="2427010" y="88184"/>
                </a:cubicBezTo>
                <a:cubicBezTo>
                  <a:pt x="2486314" y="76422"/>
                  <a:pt x="2553170" y="126870"/>
                  <a:pt x="2627153" y="110451"/>
                </a:cubicBezTo>
                <a:cubicBezTo>
                  <a:pt x="2653722" y="107383"/>
                  <a:pt x="2732043" y="116068"/>
                  <a:pt x="2744462" y="128780"/>
                </a:cubicBezTo>
                <a:cubicBezTo>
                  <a:pt x="2760299" y="132873"/>
                  <a:pt x="2780248" y="130843"/>
                  <a:pt x="2785202" y="143610"/>
                </a:cubicBezTo>
                <a:cubicBezTo>
                  <a:pt x="2794558" y="159316"/>
                  <a:pt x="2856498" y="142821"/>
                  <a:pt x="2844667" y="159029"/>
                </a:cubicBezTo>
                <a:cubicBezTo>
                  <a:pt x="2888530" y="147871"/>
                  <a:pt x="2914187" y="181391"/>
                  <a:pt x="2946649" y="192330"/>
                </a:cubicBezTo>
                <a:cubicBezTo>
                  <a:pt x="2981872" y="180417"/>
                  <a:pt x="3015239" y="215115"/>
                  <a:pt x="3088812" y="226485"/>
                </a:cubicBezTo>
                <a:cubicBezTo>
                  <a:pt x="3127734" y="212524"/>
                  <a:pt x="3138301" y="234381"/>
                  <a:pt x="3208669" y="217774"/>
                </a:cubicBezTo>
                <a:cubicBezTo>
                  <a:pt x="3242208" y="219284"/>
                  <a:pt x="3229623" y="233297"/>
                  <a:pt x="3290045" y="235553"/>
                </a:cubicBezTo>
                <a:cubicBezTo>
                  <a:pt x="3399655" y="215239"/>
                  <a:pt x="3444518" y="245862"/>
                  <a:pt x="3529335" y="249571"/>
                </a:cubicBezTo>
                <a:cubicBezTo>
                  <a:pt x="3623697" y="257405"/>
                  <a:pt x="3587652" y="268832"/>
                  <a:pt x="3716766" y="252690"/>
                </a:cubicBezTo>
                <a:cubicBezTo>
                  <a:pt x="3723469" y="267318"/>
                  <a:pt x="3737863" y="269842"/>
                  <a:pt x="3765333" y="266823"/>
                </a:cubicBezTo>
                <a:cubicBezTo>
                  <a:pt x="3810754" y="271601"/>
                  <a:pt x="3792745" y="303866"/>
                  <a:pt x="3846897" y="290090"/>
                </a:cubicBezTo>
                <a:cubicBezTo>
                  <a:pt x="3830941" y="306608"/>
                  <a:pt x="3929114" y="308026"/>
                  <a:pt x="3900217" y="323590"/>
                </a:cubicBezTo>
                <a:cubicBezTo>
                  <a:pt x="3922367" y="343425"/>
                  <a:pt x="3948574" y="318948"/>
                  <a:pt x="3971444" y="336662"/>
                </a:cubicBezTo>
                <a:cubicBezTo>
                  <a:pt x="4002781" y="344193"/>
                  <a:pt x="3960997" y="315419"/>
                  <a:pt x="3997868" y="318867"/>
                </a:cubicBezTo>
                <a:cubicBezTo>
                  <a:pt x="4041159" y="326219"/>
                  <a:pt x="4055435" y="293981"/>
                  <a:pt x="4070852" y="339615"/>
                </a:cubicBezTo>
                <a:cubicBezTo>
                  <a:pt x="4121286" y="335828"/>
                  <a:pt x="4121920" y="355506"/>
                  <a:pt x="4180483" y="373369"/>
                </a:cubicBezTo>
                <a:cubicBezTo>
                  <a:pt x="4211379" y="366707"/>
                  <a:pt x="4230171" y="374664"/>
                  <a:pt x="4246264" y="387458"/>
                </a:cubicBezTo>
                <a:cubicBezTo>
                  <a:pt x="4308508" y="393310"/>
                  <a:pt x="4357326" y="416142"/>
                  <a:pt x="4423169" y="431783"/>
                </a:cubicBezTo>
                <a:lnTo>
                  <a:pt x="4446752" y="435383"/>
                </a:lnTo>
                <a:lnTo>
                  <a:pt x="4446954" y="435566"/>
                </a:lnTo>
                <a:cubicBezTo>
                  <a:pt x="4508528" y="480137"/>
                  <a:pt x="4617740" y="529869"/>
                  <a:pt x="4662523" y="553169"/>
                </a:cubicBezTo>
                <a:cubicBezTo>
                  <a:pt x="4720320" y="547046"/>
                  <a:pt x="4678644" y="560102"/>
                  <a:pt x="4715641" y="575354"/>
                </a:cubicBezTo>
                <a:cubicBezTo>
                  <a:pt x="4682056" y="593278"/>
                  <a:pt x="4768370" y="586520"/>
                  <a:pt x="4742071" y="614016"/>
                </a:cubicBezTo>
                <a:cubicBezTo>
                  <a:pt x="4749637" y="615922"/>
                  <a:pt x="4757797" y="616899"/>
                  <a:pt x="4766183" y="617675"/>
                </a:cubicBezTo>
                <a:lnTo>
                  <a:pt x="4770562" y="618094"/>
                </a:lnTo>
                <a:lnTo>
                  <a:pt x="4783240" y="624350"/>
                </a:lnTo>
                <a:lnTo>
                  <a:pt x="4792882" y="620401"/>
                </a:lnTo>
                <a:lnTo>
                  <a:pt x="4816310" y="625721"/>
                </a:lnTo>
                <a:cubicBezTo>
                  <a:pt x="4824144" y="628595"/>
                  <a:pt x="4831482" y="632720"/>
                  <a:pt x="4837953" y="638824"/>
                </a:cubicBezTo>
                <a:cubicBezTo>
                  <a:pt x="4848645" y="668753"/>
                  <a:pt x="4922266" y="669148"/>
                  <a:pt x="4933914" y="707398"/>
                </a:cubicBezTo>
                <a:cubicBezTo>
                  <a:pt x="4940833" y="719653"/>
                  <a:pt x="4978358" y="746502"/>
                  <a:pt x="4995259" y="744825"/>
                </a:cubicBezTo>
                <a:cubicBezTo>
                  <a:pt x="5005107" y="749034"/>
                  <a:pt x="5010567" y="758092"/>
                  <a:pt x="5024744" y="753396"/>
                </a:cubicBezTo>
                <a:cubicBezTo>
                  <a:pt x="5047511" y="761361"/>
                  <a:pt x="5109162" y="783016"/>
                  <a:pt x="5131877" y="792613"/>
                </a:cubicBezTo>
                <a:cubicBezTo>
                  <a:pt x="5132671" y="802792"/>
                  <a:pt x="5144554" y="806683"/>
                  <a:pt x="5161031" y="810975"/>
                </a:cubicBezTo>
                <a:lnTo>
                  <a:pt x="5176815" y="815342"/>
                </a:lnTo>
                <a:lnTo>
                  <a:pt x="5180064" y="831233"/>
                </a:lnTo>
                <a:cubicBezTo>
                  <a:pt x="5202966" y="819270"/>
                  <a:pt x="5188976" y="863361"/>
                  <a:pt x="5215059" y="865080"/>
                </a:cubicBezTo>
                <a:cubicBezTo>
                  <a:pt x="5235765" y="864786"/>
                  <a:pt x="5236347" y="878098"/>
                  <a:pt x="5245643" y="887119"/>
                </a:cubicBezTo>
                <a:cubicBezTo>
                  <a:pt x="5267660" y="891609"/>
                  <a:pt x="5295742" y="939348"/>
                  <a:pt x="5295952" y="957174"/>
                </a:cubicBezTo>
                <a:cubicBezTo>
                  <a:pt x="5284322" y="1008946"/>
                  <a:pt x="5374979" y="1038019"/>
                  <a:pt x="5367826" y="1079140"/>
                </a:cubicBezTo>
                <a:cubicBezTo>
                  <a:pt x="5371668" y="1089190"/>
                  <a:pt x="5377921" y="1097135"/>
                  <a:pt x="5385646" y="1103730"/>
                </a:cubicBezTo>
                <a:lnTo>
                  <a:pt x="5410965" y="1119397"/>
                </a:lnTo>
                <a:lnTo>
                  <a:pt x="5436960" y="1130910"/>
                </a:lnTo>
                <a:lnTo>
                  <a:pt x="5442083" y="1133134"/>
                </a:lnTo>
                <a:cubicBezTo>
                  <a:pt x="5451910" y="1137346"/>
                  <a:pt x="5457170" y="1169188"/>
                  <a:pt x="5465219" y="1174479"/>
                </a:cubicBezTo>
                <a:cubicBezTo>
                  <a:pt x="5488744" y="1195184"/>
                  <a:pt x="5467141" y="1223401"/>
                  <a:pt x="5488171" y="1238604"/>
                </a:cubicBezTo>
                <a:cubicBezTo>
                  <a:pt x="5523491" y="1271811"/>
                  <a:pt x="5486623" y="1305961"/>
                  <a:pt x="5562172" y="1320840"/>
                </a:cubicBezTo>
                <a:cubicBezTo>
                  <a:pt x="5601634" y="1385316"/>
                  <a:pt x="5636528" y="1453139"/>
                  <a:pt x="5686905" y="1512529"/>
                </a:cubicBezTo>
                <a:cubicBezTo>
                  <a:pt x="5729049" y="1575678"/>
                  <a:pt x="5699691" y="1553768"/>
                  <a:pt x="5748726" y="1623716"/>
                </a:cubicBezTo>
                <a:cubicBezTo>
                  <a:pt x="5783098" y="1689734"/>
                  <a:pt x="5789710" y="1639740"/>
                  <a:pt x="5842593" y="1726595"/>
                </a:cubicBezTo>
                <a:cubicBezTo>
                  <a:pt x="5837824" y="1733043"/>
                  <a:pt x="5862023" y="1845188"/>
                  <a:pt x="5861042" y="1851837"/>
                </a:cubicBezTo>
                <a:cubicBezTo>
                  <a:pt x="5874156" y="1887981"/>
                  <a:pt x="5901790" y="1919218"/>
                  <a:pt x="5921290" y="1943460"/>
                </a:cubicBezTo>
                <a:lnTo>
                  <a:pt x="5978046" y="1997284"/>
                </a:lnTo>
                <a:lnTo>
                  <a:pt x="5992479" y="2056720"/>
                </a:lnTo>
                <a:cubicBezTo>
                  <a:pt x="6011078" y="2079033"/>
                  <a:pt x="6072687" y="2117397"/>
                  <a:pt x="6089639" y="2131171"/>
                </a:cubicBezTo>
                <a:lnTo>
                  <a:pt x="6094199" y="2139379"/>
                </a:lnTo>
                <a:lnTo>
                  <a:pt x="6094822" y="2139386"/>
                </a:lnTo>
                <a:cubicBezTo>
                  <a:pt x="6096947" y="2140841"/>
                  <a:pt x="6098876" y="2143416"/>
                  <a:pt x="6100692" y="2147736"/>
                </a:cubicBezTo>
                <a:lnTo>
                  <a:pt x="6102516" y="2154343"/>
                </a:lnTo>
                <a:lnTo>
                  <a:pt x="6111361" y="2170264"/>
                </a:lnTo>
                <a:lnTo>
                  <a:pt x="6215475" y="2270153"/>
                </a:lnTo>
                <a:lnTo>
                  <a:pt x="6255966" y="2335401"/>
                </a:lnTo>
                <a:lnTo>
                  <a:pt x="6272711" y="2385144"/>
                </a:lnTo>
                <a:cubicBezTo>
                  <a:pt x="6282320" y="2406495"/>
                  <a:pt x="6299066" y="2405139"/>
                  <a:pt x="6304347" y="2439388"/>
                </a:cubicBezTo>
                <a:cubicBezTo>
                  <a:pt x="6297131" y="2486231"/>
                  <a:pt x="6325530" y="2500962"/>
                  <a:pt x="6326729" y="2549400"/>
                </a:cubicBezTo>
                <a:cubicBezTo>
                  <a:pt x="6325926" y="2572066"/>
                  <a:pt x="6339111" y="2599957"/>
                  <a:pt x="6344663" y="2628839"/>
                </a:cubicBezTo>
                <a:lnTo>
                  <a:pt x="6375811" y="2639204"/>
                </a:lnTo>
                <a:cubicBezTo>
                  <a:pt x="6375427" y="2643533"/>
                  <a:pt x="6375041" y="2647863"/>
                  <a:pt x="6374657" y="2652193"/>
                </a:cubicBezTo>
                <a:cubicBezTo>
                  <a:pt x="6373555" y="2658134"/>
                  <a:pt x="6371943" y="2662665"/>
                  <a:pt x="6369740" y="2664642"/>
                </a:cubicBezTo>
                <a:cubicBezTo>
                  <a:pt x="6368032" y="2674540"/>
                  <a:pt x="6371528" y="2686899"/>
                  <a:pt x="6361964" y="2690172"/>
                </a:cubicBezTo>
                <a:cubicBezTo>
                  <a:pt x="6350507" y="2696218"/>
                  <a:pt x="6369375" y="2734440"/>
                  <a:pt x="6355511" y="2727335"/>
                </a:cubicBezTo>
                <a:cubicBezTo>
                  <a:pt x="6358746" y="2734104"/>
                  <a:pt x="6360434" y="2742096"/>
                  <a:pt x="6361058" y="2750592"/>
                </a:cubicBezTo>
                <a:cubicBezTo>
                  <a:pt x="6361013" y="2751998"/>
                  <a:pt x="6360970" y="2753408"/>
                  <a:pt x="6360926" y="2754814"/>
                </a:cubicBezTo>
                <a:lnTo>
                  <a:pt x="6339285" y="2810353"/>
                </a:lnTo>
                <a:cubicBezTo>
                  <a:pt x="6360091" y="2854187"/>
                  <a:pt x="6313103" y="2870086"/>
                  <a:pt x="6325672" y="2908809"/>
                </a:cubicBezTo>
                <a:cubicBezTo>
                  <a:pt x="6341563" y="2966972"/>
                  <a:pt x="6291836" y="2935388"/>
                  <a:pt x="6333498" y="3009772"/>
                </a:cubicBezTo>
                <a:cubicBezTo>
                  <a:pt x="6345476" y="3039254"/>
                  <a:pt x="6345955" y="3068963"/>
                  <a:pt x="6334947" y="3095405"/>
                </a:cubicBezTo>
                <a:lnTo>
                  <a:pt x="6344768" y="3155941"/>
                </a:lnTo>
                <a:cubicBezTo>
                  <a:pt x="6348643" y="3153663"/>
                  <a:pt x="6311793" y="3186588"/>
                  <a:pt x="6314754" y="3197987"/>
                </a:cubicBezTo>
                <a:cubicBezTo>
                  <a:pt x="6318695" y="3221971"/>
                  <a:pt x="6319257" y="3226752"/>
                  <a:pt x="6304230" y="3239690"/>
                </a:cubicBezTo>
                <a:cubicBezTo>
                  <a:pt x="6306321" y="3248567"/>
                  <a:pt x="6307305" y="3254005"/>
                  <a:pt x="6308837" y="3264003"/>
                </a:cubicBezTo>
                <a:cubicBezTo>
                  <a:pt x="6301812" y="3288243"/>
                  <a:pt x="6298529" y="3302527"/>
                  <a:pt x="6309285" y="3324103"/>
                </a:cubicBezTo>
                <a:cubicBezTo>
                  <a:pt x="6301188" y="3343007"/>
                  <a:pt x="6329285" y="3359307"/>
                  <a:pt x="6342503" y="3405661"/>
                </a:cubicBezTo>
                <a:cubicBezTo>
                  <a:pt x="6338012" y="3447477"/>
                  <a:pt x="6408325" y="3505721"/>
                  <a:pt x="6401531" y="3550593"/>
                </a:cubicBezTo>
                <a:cubicBezTo>
                  <a:pt x="6395655" y="3579549"/>
                  <a:pt x="6423437" y="3594758"/>
                  <a:pt x="6427705" y="3624684"/>
                </a:cubicBezTo>
                <a:cubicBezTo>
                  <a:pt x="6416402" y="3629199"/>
                  <a:pt x="6435787" y="3639516"/>
                  <a:pt x="6448424" y="3657106"/>
                </a:cubicBezTo>
                <a:lnTo>
                  <a:pt x="6444014" y="3752742"/>
                </a:lnTo>
                <a:cubicBezTo>
                  <a:pt x="6443990" y="3752777"/>
                  <a:pt x="6443967" y="3752813"/>
                  <a:pt x="6443946" y="3752849"/>
                </a:cubicBezTo>
                <a:lnTo>
                  <a:pt x="0" y="3752849"/>
                </a:lnTo>
                <a:close/>
              </a:path>
            </a:pathLst>
          </a:cu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BDCAD4-8411-9991-B100-A29FEDBBD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7004" y="670559"/>
            <a:ext cx="4555782" cy="544507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 sz="1700" dirty="0">
                <a:ea typeface="+mn-lt"/>
                <a:cs typeface="+mn-lt"/>
              </a:rPr>
              <a:t>Doctor en Ciencias por el CINVESTAV-IPN (Tesis: Control Neuronal en Tiempo Continuo)</a:t>
            </a:r>
          </a:p>
          <a:p>
            <a:r>
              <a:rPr lang="es-MX" sz="1700" dirty="0">
                <a:ea typeface="+mn-lt"/>
                <a:cs typeface="+mn-lt"/>
              </a:rPr>
              <a:t>Maestro en Ciencias por el CINVESTAV-IPN (Tesis: </a:t>
            </a:r>
            <a:r>
              <a:rPr lang="es-MX" sz="1700" dirty="0" err="1">
                <a:ea typeface="+mn-lt"/>
                <a:cs typeface="+mn-lt"/>
              </a:rPr>
              <a:t>Contorl</a:t>
            </a:r>
            <a:r>
              <a:rPr lang="es-MX" sz="1700" dirty="0">
                <a:ea typeface="+mn-lt"/>
                <a:cs typeface="+mn-lt"/>
              </a:rPr>
              <a:t> Neuronal a Bloques)</a:t>
            </a:r>
          </a:p>
          <a:p>
            <a:r>
              <a:rPr lang="es-MX" sz="1700" dirty="0">
                <a:ea typeface="+mn-lt"/>
                <a:cs typeface="+mn-lt"/>
              </a:rPr>
              <a:t>Ingeniero en Comunicaciones y Electrónica por la Universidad de Guadalajara (Tesis: Sistema de Control Remoto Vía Internet)</a:t>
            </a:r>
          </a:p>
          <a:p>
            <a:r>
              <a:rPr lang="es-MX" sz="1700" dirty="0">
                <a:ea typeface="+mn-lt"/>
                <a:cs typeface="+mn-lt"/>
              </a:rPr>
              <a:t>Profesor de tiempo completo titular C</a:t>
            </a:r>
            <a:endParaRPr lang="es-MX" sz="1700"/>
          </a:p>
          <a:p>
            <a:r>
              <a:rPr lang="es-MX" sz="1700" dirty="0">
                <a:ea typeface="+mn-lt"/>
                <a:cs typeface="+mn-lt"/>
              </a:rPr>
              <a:t>Coordinador de la Maestría en Ing. en Internet de las Cosas e IA.</a:t>
            </a:r>
          </a:p>
          <a:p>
            <a:r>
              <a:rPr lang="es-MX" sz="1700" dirty="0">
                <a:ea typeface="+mn-lt"/>
                <a:cs typeface="+mn-lt"/>
              </a:rPr>
              <a:t>Con más de 20 años de experiencia impartiendo clases a Universidades privadas en maestría y licenciatura</a:t>
            </a:r>
          </a:p>
          <a:p>
            <a:r>
              <a:rPr lang="es-MX" sz="1700" dirty="0">
                <a:ea typeface="+mn-lt"/>
                <a:cs typeface="+mn-lt"/>
              </a:rPr>
              <a:t>Director de tesis de licenciatura, maestría y doctorado</a:t>
            </a:r>
          </a:p>
        </p:txBody>
      </p:sp>
    </p:spTree>
    <p:extLst>
      <p:ext uri="{BB962C8B-B14F-4D97-AF65-F5344CB8AC3E}">
        <p14:creationId xmlns:p14="http://schemas.microsoft.com/office/powerpoint/2010/main" val="2014232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A730CD3-8346-D012-E83F-871CCB8133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66" r="3716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3723995-A91A-2BD6-1432-3C8AE42D7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3822189" cy="1899912"/>
          </a:xfrm>
        </p:spPr>
        <p:txBody>
          <a:bodyPr>
            <a:normAutofit/>
          </a:bodyPr>
          <a:lstStyle/>
          <a:p>
            <a:r>
              <a:rPr lang="es-MX" sz="4000"/>
              <a:t>Experiencia en Investigación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54315B7-B01D-D441-A635-F039CBACA9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 sz="1600" dirty="0"/>
              <a:t>Miembro del SNI Nivel 1</a:t>
            </a:r>
          </a:p>
          <a:p>
            <a:r>
              <a:rPr lang="es-MX" sz="1600" dirty="0"/>
              <a:t>Líder del CA Automatización y Control</a:t>
            </a:r>
          </a:p>
          <a:p>
            <a:r>
              <a:rPr lang="es-MX" sz="1600" dirty="0"/>
              <a:t>Líder de proyectos de desarrollo tecnológico</a:t>
            </a:r>
          </a:p>
          <a:p>
            <a:r>
              <a:rPr lang="es-MX" sz="1600" dirty="0"/>
              <a:t>Cuento con 1 patente y registros de PI</a:t>
            </a:r>
          </a:p>
          <a:p>
            <a:r>
              <a:rPr lang="es-MX" sz="1600" dirty="0"/>
              <a:t>Publicaciones en catálogo JCR </a:t>
            </a:r>
          </a:p>
          <a:p>
            <a:r>
              <a:rPr lang="es-MX" sz="1600" dirty="0"/>
              <a:t>Ponencia en Congresos Internacionales</a:t>
            </a:r>
          </a:p>
          <a:p>
            <a:r>
              <a:rPr lang="es-MX" sz="1600" dirty="0"/>
              <a:t>https://investigadores.unison.mx/es/persons/victor-hugo-benitez-baltazar</a:t>
            </a:r>
          </a:p>
        </p:txBody>
      </p:sp>
    </p:spTree>
    <p:extLst>
      <p:ext uri="{BB962C8B-B14F-4D97-AF65-F5344CB8AC3E}">
        <p14:creationId xmlns:p14="http://schemas.microsoft.com/office/powerpoint/2010/main" val="108824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CE293CB-9F3B-48E7-B6E4-E7D0A2B52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s-MX" sz="5400"/>
              <a:t>Experiencia Profesional</a:t>
            </a:r>
          </a:p>
        </p:txBody>
      </p:sp>
      <p:sp>
        <p:nvSpPr>
          <p:cNvPr id="18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68B76B3-8036-7EA5-2925-C42D9B6B7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 sz="2000" dirty="0"/>
              <a:t>IBM de México (Soporte al área de datos)</a:t>
            </a:r>
          </a:p>
          <a:p>
            <a:r>
              <a:rPr lang="es-MX" sz="2000" dirty="0"/>
              <a:t>San Mina SCY (Ingeniería de Pruebas)</a:t>
            </a:r>
          </a:p>
          <a:p>
            <a:r>
              <a:rPr lang="es-MX" sz="2000" dirty="0"/>
              <a:t>Consultor en empresas para la migración de IA en su organización (Ford, SEC, </a:t>
            </a:r>
            <a:r>
              <a:rPr lang="es-MX" sz="2000" dirty="0" err="1"/>
              <a:t>Molymex</a:t>
            </a:r>
            <a:r>
              <a:rPr lang="es-MX" sz="2000" dirty="0"/>
              <a:t>, </a:t>
            </a:r>
            <a:r>
              <a:rPr lang="es-MX" sz="2000" dirty="0" err="1"/>
              <a:t>etc</a:t>
            </a:r>
            <a:r>
              <a:rPr lang="es-MX" sz="2000" dirty="0"/>
              <a:t>)</a:t>
            </a:r>
          </a:p>
          <a:p>
            <a:r>
              <a:rPr lang="es-MX" sz="2000" dirty="0"/>
              <a:t>Responsable del laboratorio de Control y del laboratorio de Sistemas Digitales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E30EE6D-5C56-6A40-61C3-59CB6D7EC55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524" r="16523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33457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3C48B49-6135-48B6-AC0F-97E5D8D1F0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E9F87C5-99B4-941F-25CF-ADE912EF7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9766" y="1146412"/>
            <a:ext cx="9014348" cy="240200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Presentación del Curso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8" y="4374554"/>
            <a:ext cx="12192007" cy="2483444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40655" y="4374554"/>
            <a:ext cx="4051344" cy="2483446"/>
          </a:xfrm>
          <a:prstGeom prst="rect">
            <a:avLst/>
          </a:prstGeom>
          <a:gradFill>
            <a:gsLst>
              <a:gs pos="4000">
                <a:schemeClr val="accent1">
                  <a:alpha val="21000"/>
                </a:schemeClr>
              </a:gs>
              <a:gs pos="83000">
                <a:schemeClr val="accent1">
                  <a:lumMod val="50000"/>
                  <a:alpha val="61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56AC18-FB41-4977-8B0C-F5082335A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4379429"/>
            <a:ext cx="12191984" cy="1953928"/>
          </a:xfrm>
          <a:prstGeom prst="rect">
            <a:avLst/>
          </a:prstGeom>
          <a:gradFill>
            <a:gsLst>
              <a:gs pos="32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alpha val="5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" y="4380927"/>
            <a:ext cx="12192000" cy="2019443"/>
          </a:xfrm>
          <a:prstGeom prst="rect">
            <a:avLst/>
          </a:prstGeom>
          <a:gradFill>
            <a:gsLst>
              <a:gs pos="3200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4299347-850E-3AC1-0657-3E8B69CA8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29765" y="4892722"/>
            <a:ext cx="6387155" cy="107817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solidFill>
                  <a:srgbClr val="FFFFFF"/>
                </a:solidFill>
              </a:rPr>
              <a:t>Microcontroladores</a:t>
            </a:r>
            <a:endParaRPr lang="es-MX" dirty="0" err="1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943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311B279-7BCD-532E-CCE3-EACC59B0F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s-MX">
                <a:solidFill>
                  <a:srgbClr val="FFFFFF"/>
                </a:solidFill>
              </a:rPr>
              <a:t>Materiales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BC2846E-C5FA-472E-DD39-1AEE028BDC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 dirty="0"/>
              <a:t>Software: </a:t>
            </a:r>
            <a:r>
              <a:rPr lang="es-MX" b="1" dirty="0"/>
              <a:t>STM32CubeIDE</a:t>
            </a:r>
            <a:endParaRPr lang="es-MX" dirty="0"/>
          </a:p>
          <a:p>
            <a:r>
              <a:rPr lang="es-MX" dirty="0"/>
              <a:t>Hardware: nucle-STM32F303RE, nucle-STM32F401REo nucle-STM32F411RE, cualquiera de ellas</a:t>
            </a:r>
          </a:p>
          <a:p>
            <a:r>
              <a:rPr lang="es-MX" dirty="0"/>
              <a:t>Materiales en general se detallarán más adelante</a:t>
            </a:r>
          </a:p>
          <a:p>
            <a:r>
              <a:rPr lang="es-MX" dirty="0"/>
              <a:t>Clases </a:t>
            </a:r>
            <a:r>
              <a:rPr lang="es-MX" b="1" dirty="0"/>
              <a:t>lunes a jueves</a:t>
            </a:r>
            <a:r>
              <a:rPr lang="es-MX" dirty="0"/>
              <a:t>, el </a:t>
            </a:r>
            <a:r>
              <a:rPr lang="es-MX" b="1" dirty="0"/>
              <a:t>viernes </a:t>
            </a:r>
            <a:r>
              <a:rPr lang="es-MX" dirty="0"/>
              <a:t>trabajan de forma independiente con tareas asignadas (Avances de practicas generalmente)</a:t>
            </a:r>
          </a:p>
          <a:p>
            <a:r>
              <a:rPr lang="es-MX" dirty="0"/>
              <a:t>La bibliografía se proporcionará en </a:t>
            </a:r>
            <a:r>
              <a:rPr lang="es-MX" dirty="0" err="1"/>
              <a:t>Teams</a:t>
            </a:r>
            <a:endParaRPr lang="es-MX" dirty="0"/>
          </a:p>
          <a:p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85874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0825DB1-6281-F790-0271-3E07B1002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807305"/>
          </a:xfrm>
        </p:spPr>
        <p:txBody>
          <a:bodyPr>
            <a:normAutofit/>
          </a:bodyPr>
          <a:lstStyle/>
          <a:p>
            <a:r>
              <a:rPr lang="es-MX" dirty="0"/>
              <a:t>Reglas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8125B52-958A-9519-DBF9-1F03181C79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33297"/>
            <a:ext cx="4619621" cy="384366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s-MX" sz="1600" dirty="0"/>
              <a:t>Se aplica reglamento de asistencia.</a:t>
            </a:r>
          </a:p>
          <a:p>
            <a:r>
              <a:rPr lang="es-MX" sz="1600" dirty="0"/>
              <a:t>Se pasa lista diariamente, excepto los viernes.</a:t>
            </a:r>
          </a:p>
          <a:p>
            <a:r>
              <a:rPr lang="es-MX" sz="1600" dirty="0"/>
              <a:t>PROHIBIDO usar el celular dentro del aula de clase. Si se desea usar, deberá salirse del salón, atender la comunicación y entrar al aula de forma ordenada y sin perturbar la clase.</a:t>
            </a:r>
          </a:p>
          <a:p>
            <a:r>
              <a:rPr lang="es-MX" sz="1600" dirty="0"/>
              <a:t>Si un estudiante usa el celular mientras se está impartiendo la clase, el tema se da por visto por parte del profesor.</a:t>
            </a:r>
          </a:p>
          <a:p>
            <a:r>
              <a:rPr lang="es-MX" sz="1600" dirty="0"/>
              <a:t>NO se reciben trabajos extemporáneos.</a:t>
            </a:r>
          </a:p>
          <a:p>
            <a:r>
              <a:rPr lang="es-MX" sz="1600" dirty="0"/>
              <a:t>Todas las tareas, prácticas y trabajos en general se entregan en </a:t>
            </a:r>
            <a:r>
              <a:rPr lang="es-MX" sz="1600" dirty="0" err="1"/>
              <a:t>Teams</a:t>
            </a:r>
            <a:r>
              <a:rPr lang="es-MX" sz="1600" dirty="0"/>
              <a:t>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1D87F58-2087-E29C-D6C5-514E123A1C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6491" b="1275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3526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A66765A-2C8E-EC81-8A46-64D7A4193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807305"/>
          </a:xfrm>
        </p:spPr>
        <p:txBody>
          <a:bodyPr>
            <a:normAutofit/>
          </a:bodyPr>
          <a:lstStyle/>
          <a:p>
            <a:r>
              <a:rPr lang="es-MX" dirty="0"/>
              <a:t>Plagio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3328A6B-01BE-E28E-F27C-26A92CA45F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33297"/>
            <a:ext cx="4619621" cy="384366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s-MX" sz="2000" dirty="0"/>
              <a:t>Se penaliza con la cancelación de la actividad para quien copia y para quien proporciona el trabajo.</a:t>
            </a:r>
          </a:p>
          <a:p>
            <a:r>
              <a:rPr lang="es-MX" sz="2000" dirty="0"/>
              <a:t>El plagio aplica tanto para código como para texto del reporte.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6178EAF-76D3-CB81-B421-FC525B2614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034" r="18929" b="-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913757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0B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64896908C99C1479B771D63AC856605" ma:contentTypeVersion="0" ma:contentTypeDescription="Crear nuevo documento." ma:contentTypeScope="" ma:versionID="ab497d6ae43d4863b34b3cc2927fc233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f811a6767019e7426d133b42330215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CCDA44A-3730-4885-AC09-A43F357C64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E060AB6-25F7-40CB-BB0F-6549447C1CB5}"/>
</file>

<file path=customXml/itemProps3.xml><?xml version="1.0" encoding="utf-8"?>
<ds:datastoreItem xmlns:ds="http://schemas.openxmlformats.org/officeDocument/2006/customXml" ds:itemID="{88A43868-E7D7-4684-8343-995A67EAFAEF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457</Words>
  <Application>Microsoft Office PowerPoint</Application>
  <PresentationFormat>Panorámica</PresentationFormat>
  <Paragraphs>55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Aptos</vt:lpstr>
      <vt:lpstr>Aptos Display</vt:lpstr>
      <vt:lpstr>Arial</vt:lpstr>
      <vt:lpstr>Tema de Office</vt:lpstr>
      <vt:lpstr>Clase 0 Microcontroladores</vt:lpstr>
      <vt:lpstr>Dr. Victor H. Benitez</vt:lpstr>
      <vt:lpstr>Experiencia Académica</vt:lpstr>
      <vt:lpstr>Experiencia en Investigación</vt:lpstr>
      <vt:lpstr>Experiencia Profesional</vt:lpstr>
      <vt:lpstr>Presentación del Curso</vt:lpstr>
      <vt:lpstr>Materiales</vt:lpstr>
      <vt:lpstr>Reglas</vt:lpstr>
      <vt:lpstr>Plagio</vt:lpstr>
      <vt:lpstr>Evaluación</vt:lpstr>
      <vt:lpstr>Proyecto final</vt:lpstr>
      <vt:lpstr>Apoyo del curso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VICTOR HUGO BENITEZ BALTAZAR</cp:lastModifiedBy>
  <cp:revision>298</cp:revision>
  <dcterms:created xsi:type="dcterms:W3CDTF">2025-01-13T04:09:56Z</dcterms:created>
  <dcterms:modified xsi:type="dcterms:W3CDTF">2025-08-10T19:34:55Z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0x010100464896908C99C1479B771D63AC856605</vt:lpwstr>
  </property>
  <property fmtid="{D5CDD505-2E9C-101B-9397-08002B2CF9AE}" pid="3" name="Order">
    <vt:r8>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</Properties>
</file>