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5" r:id="rId2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Victor Hugo Benitez Baltazar" userId="eef6b827c8ebdc09" providerId="LiveId" clId="{EDB160DE-2683-49E7-97DC-1E34FFEBD428}"/>
    <pc:docChg chg="undo redo custSel addSld modSld">
      <pc:chgData name="Dr. Victor Hugo Benitez Baltazar" userId="eef6b827c8ebdc09" providerId="LiveId" clId="{EDB160DE-2683-49E7-97DC-1E34FFEBD428}" dt="2023-10-04T00:26:02.847" v="1860" actId="20577"/>
      <pc:docMkLst>
        <pc:docMk/>
      </pc:docMkLst>
      <pc:sldChg chg="modSp modAnim">
        <pc:chgData name="Dr. Victor Hugo Benitez Baltazar" userId="eef6b827c8ebdc09" providerId="LiveId" clId="{EDB160DE-2683-49E7-97DC-1E34FFEBD428}" dt="2023-10-03T18:08:28.038" v="123" actId="20577"/>
        <pc:sldMkLst>
          <pc:docMk/>
          <pc:sldMk cId="336029470" sldId="256"/>
        </pc:sldMkLst>
      </pc:sldChg>
      <pc:sldChg chg="modSp mod">
        <pc:chgData name="Dr. Victor Hugo Benitez Baltazar" userId="eef6b827c8ebdc09" providerId="LiveId" clId="{EDB160DE-2683-49E7-97DC-1E34FFEBD428}" dt="2023-10-03T18:21:44.401" v="882" actId="20577"/>
        <pc:sldMkLst>
          <pc:docMk/>
          <pc:sldMk cId="2916869566" sldId="257"/>
        </pc:sldMkLst>
      </pc:sldChg>
      <pc:sldChg chg="addSp delSp modSp new mod">
        <pc:chgData name="Dr. Victor Hugo Benitez Baltazar" userId="eef6b827c8ebdc09" providerId="LiveId" clId="{EDB160DE-2683-49E7-97DC-1E34FFEBD428}" dt="2023-10-03T22:25:51.712" v="1527" actId="14100"/>
        <pc:sldMkLst>
          <pc:docMk/>
          <pc:sldMk cId="1052146673" sldId="259"/>
        </pc:sldMkLst>
      </pc:sldChg>
      <pc:sldChg chg="addSp modSp new mod">
        <pc:chgData name="Dr. Victor Hugo Benitez Baltazar" userId="eef6b827c8ebdc09" providerId="LiveId" clId="{EDB160DE-2683-49E7-97DC-1E34FFEBD428}" dt="2023-10-03T18:17:32.238" v="588" actId="20577"/>
        <pc:sldMkLst>
          <pc:docMk/>
          <pc:sldMk cId="2886758382" sldId="260"/>
        </pc:sldMkLst>
      </pc:sldChg>
      <pc:sldChg chg="delSp modSp add mod">
        <pc:chgData name="Dr. Victor Hugo Benitez Baltazar" userId="eef6b827c8ebdc09" providerId="LiveId" clId="{EDB160DE-2683-49E7-97DC-1E34FFEBD428}" dt="2023-10-03T18:21:19.895" v="871" actId="313"/>
        <pc:sldMkLst>
          <pc:docMk/>
          <pc:sldMk cId="3061486696" sldId="261"/>
        </pc:sldMkLst>
      </pc:sldChg>
      <pc:sldChg chg="addSp delSp modSp new mod setBg">
        <pc:chgData name="Dr. Victor Hugo Benitez Baltazar" userId="eef6b827c8ebdc09" providerId="LiveId" clId="{EDB160DE-2683-49E7-97DC-1E34FFEBD428}" dt="2023-10-03T21:42:20.257" v="1098" actId="26606"/>
        <pc:sldMkLst>
          <pc:docMk/>
          <pc:sldMk cId="1135185867" sldId="262"/>
        </pc:sldMkLst>
      </pc:sldChg>
      <pc:sldChg chg="addSp modSp new mod">
        <pc:chgData name="Dr. Victor Hugo Benitez Baltazar" userId="eef6b827c8ebdc09" providerId="LiveId" clId="{EDB160DE-2683-49E7-97DC-1E34FFEBD428}" dt="2023-10-03T21:30:34.086" v="950" actId="1076"/>
        <pc:sldMkLst>
          <pc:docMk/>
          <pc:sldMk cId="3024177408" sldId="263"/>
        </pc:sldMkLst>
      </pc:sldChg>
      <pc:sldChg chg="addSp delSp modSp add mod">
        <pc:chgData name="Dr. Victor Hugo Benitez Baltazar" userId="eef6b827c8ebdc09" providerId="LiveId" clId="{EDB160DE-2683-49E7-97DC-1E34FFEBD428}" dt="2023-10-03T21:46:30.616" v="1309" actId="313"/>
        <pc:sldMkLst>
          <pc:docMk/>
          <pc:sldMk cId="3210548394" sldId="264"/>
        </pc:sldMkLst>
      </pc:sldChg>
      <pc:sldChg chg="modSp add mod">
        <pc:chgData name="Dr. Victor Hugo Benitez Baltazar" userId="eef6b827c8ebdc09" providerId="LiveId" clId="{EDB160DE-2683-49E7-97DC-1E34FFEBD428}" dt="2023-10-03T22:04:29.233" v="1524" actId="1076"/>
        <pc:sldMkLst>
          <pc:docMk/>
          <pc:sldMk cId="1507879920" sldId="265"/>
        </pc:sldMkLst>
      </pc:sldChg>
      <pc:sldChg chg="delSp modSp add mod">
        <pc:chgData name="Dr. Victor Hugo Benitez Baltazar" userId="eef6b827c8ebdc09" providerId="LiveId" clId="{EDB160DE-2683-49E7-97DC-1E34FFEBD428}" dt="2023-10-03T23:27:29.953" v="1534" actId="13926"/>
        <pc:sldMkLst>
          <pc:docMk/>
          <pc:sldMk cId="2241845951" sldId="266"/>
        </pc:sldMkLst>
      </pc:sldChg>
      <pc:sldChg chg="addSp delSp modSp add mod setBg">
        <pc:chgData name="Dr. Victor Hugo Benitez Baltazar" userId="eef6b827c8ebdc09" providerId="LiveId" clId="{EDB160DE-2683-49E7-97DC-1E34FFEBD428}" dt="2023-10-03T23:28:04.853" v="1538" actId="26606"/>
        <pc:sldMkLst>
          <pc:docMk/>
          <pc:sldMk cId="1169029141" sldId="267"/>
        </pc:sldMkLst>
      </pc:sldChg>
      <pc:sldChg chg="delSp modSp add mod">
        <pc:chgData name="Dr. Victor Hugo Benitez Baltazar" userId="eef6b827c8ebdc09" providerId="LiveId" clId="{EDB160DE-2683-49E7-97DC-1E34FFEBD428}" dt="2023-10-03T23:31:53.392" v="1549" actId="13926"/>
        <pc:sldMkLst>
          <pc:docMk/>
          <pc:sldMk cId="2507119009" sldId="268"/>
        </pc:sldMkLst>
      </pc:sldChg>
      <pc:sldChg chg="addSp delSp modSp add mod setBg">
        <pc:chgData name="Dr. Victor Hugo Benitez Baltazar" userId="eef6b827c8ebdc09" providerId="LiveId" clId="{EDB160DE-2683-49E7-97DC-1E34FFEBD428}" dt="2023-10-03T23:32:42.315" v="1573" actId="26606"/>
        <pc:sldMkLst>
          <pc:docMk/>
          <pc:sldMk cId="178692612" sldId="269"/>
        </pc:sldMkLst>
      </pc:sldChg>
      <pc:sldChg chg="delSp modSp add mod">
        <pc:chgData name="Dr. Victor Hugo Benitez Baltazar" userId="eef6b827c8ebdc09" providerId="LiveId" clId="{EDB160DE-2683-49E7-97DC-1E34FFEBD428}" dt="2023-10-03T23:48:24.998" v="1604" actId="13926"/>
        <pc:sldMkLst>
          <pc:docMk/>
          <pc:sldMk cId="2140575168" sldId="270"/>
        </pc:sldMkLst>
      </pc:sldChg>
      <pc:sldChg chg="delSp modSp add mod">
        <pc:chgData name="Dr. Victor Hugo Benitez Baltazar" userId="eef6b827c8ebdc09" providerId="LiveId" clId="{EDB160DE-2683-49E7-97DC-1E34FFEBD428}" dt="2023-10-03T23:48:49.985" v="1607" actId="1076"/>
        <pc:sldMkLst>
          <pc:docMk/>
          <pc:sldMk cId="3745236055" sldId="271"/>
        </pc:sldMkLst>
      </pc:sldChg>
      <pc:sldChg chg="delSp modSp add mod">
        <pc:chgData name="Dr. Victor Hugo Benitez Baltazar" userId="eef6b827c8ebdc09" providerId="LiveId" clId="{EDB160DE-2683-49E7-97DC-1E34FFEBD428}" dt="2023-10-03T23:50:18.547" v="1611" actId="12"/>
        <pc:sldMkLst>
          <pc:docMk/>
          <pc:sldMk cId="3422939769" sldId="272"/>
        </pc:sldMkLst>
      </pc:sldChg>
      <pc:sldChg chg="delSp modSp add mod">
        <pc:chgData name="Dr. Victor Hugo Benitez Baltazar" userId="eef6b827c8ebdc09" providerId="LiveId" clId="{EDB160DE-2683-49E7-97DC-1E34FFEBD428}" dt="2023-10-03T23:50:42.404" v="1614" actId="403"/>
        <pc:sldMkLst>
          <pc:docMk/>
          <pc:sldMk cId="1424905854" sldId="273"/>
        </pc:sldMkLst>
      </pc:sldChg>
      <pc:sldChg chg="delSp modSp add mod">
        <pc:chgData name="Dr. Victor Hugo Benitez Baltazar" userId="eef6b827c8ebdc09" providerId="LiveId" clId="{EDB160DE-2683-49E7-97DC-1E34FFEBD428}" dt="2023-10-03T23:51:08.770" v="1617" actId="403"/>
        <pc:sldMkLst>
          <pc:docMk/>
          <pc:sldMk cId="2862877618" sldId="274"/>
        </pc:sldMkLst>
      </pc:sldChg>
      <pc:sldChg chg="add">
        <pc:chgData name="Dr. Victor Hugo Benitez Baltazar" userId="eef6b827c8ebdc09" providerId="LiveId" clId="{EDB160DE-2683-49E7-97DC-1E34FFEBD428}" dt="2023-10-03T23:24:32.523" v="1528"/>
        <pc:sldMkLst>
          <pc:docMk/>
          <pc:sldMk cId="1945915396" sldId="275"/>
        </pc:sldMkLst>
      </pc:sldChg>
      <pc:sldChg chg="modSp new mod">
        <pc:chgData name="Dr. Victor Hugo Benitez Baltazar" userId="eef6b827c8ebdc09" providerId="LiveId" clId="{EDB160DE-2683-49E7-97DC-1E34FFEBD428}" dt="2023-10-04T00:20:16.631" v="1764" actId="27636"/>
        <pc:sldMkLst>
          <pc:docMk/>
          <pc:sldMk cId="2820883606" sldId="276"/>
        </pc:sldMkLst>
      </pc:sldChg>
      <pc:sldChg chg="addSp modSp new mod">
        <pc:chgData name="Dr. Victor Hugo Benitez Baltazar" userId="eef6b827c8ebdc09" providerId="LiveId" clId="{EDB160DE-2683-49E7-97DC-1E34FFEBD428}" dt="2023-10-04T00:26:02.847" v="1860" actId="20577"/>
        <pc:sldMkLst>
          <pc:docMk/>
          <pc:sldMk cId="4193396625" sldId="277"/>
        </pc:sldMkLst>
      </pc:sldChg>
      <pc:sldChg chg="addSp delSp modSp new mod setBg">
        <pc:chgData name="Dr. Victor Hugo Benitez Baltazar" userId="eef6b827c8ebdc09" providerId="LiveId" clId="{EDB160DE-2683-49E7-97DC-1E34FFEBD428}" dt="2023-10-04T00:25:31.149" v="1823" actId="26606"/>
        <pc:sldMkLst>
          <pc:docMk/>
          <pc:sldMk cId="2533232045" sldId="278"/>
        </pc:sldMkLst>
      </pc:sldChg>
    </pc:docChg>
  </pc:docChgLst>
  <pc:docChgLst>
    <pc:chgData name="Dr. Victor Hugo Benitez Baltazar" userId="eef6b827c8ebdc09" providerId="LiveId" clId="{65907A9B-EA87-4EDA-975F-F6C5A9A75B59}"/>
    <pc:docChg chg="modSld">
      <pc:chgData name="Dr. Victor Hugo Benitez Baltazar" userId="eef6b827c8ebdc09" providerId="LiveId" clId="{65907A9B-EA87-4EDA-975F-F6C5A9A75B59}" dt="2025-03-24T14:16:01.321" v="0" actId="20577"/>
      <pc:docMkLst>
        <pc:docMk/>
      </pc:docMkLst>
      <pc:sldChg chg="modSp mod">
        <pc:chgData name="Dr. Victor Hugo Benitez Baltazar" userId="eef6b827c8ebdc09" providerId="LiveId" clId="{65907A9B-EA87-4EDA-975F-F6C5A9A75B59}" dt="2025-03-24T14:16:01.321" v="0" actId="20577"/>
        <pc:sldMkLst>
          <pc:docMk/>
          <pc:sldMk cId="1507879920" sldId="265"/>
        </pc:sldMkLst>
        <pc:spChg chg="mod">
          <ac:chgData name="Dr. Victor Hugo Benitez Baltazar" userId="eef6b827c8ebdc09" providerId="LiveId" clId="{65907A9B-EA87-4EDA-975F-F6C5A9A75B59}" dt="2025-03-24T14:16:01.321" v="0" actId="20577"/>
          <ac:spMkLst>
            <pc:docMk/>
            <pc:sldMk cId="1507879920" sldId="265"/>
            <ac:spMk id="3" creationId="{4781875B-CC97-5C43-1740-02E8930C5EB4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9-27T23:25:56.677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2591 1741 24575,'23'-35'0,"10"-17"0,4-4 0,18-23 0,-15 15 0,-4 1 0,-8-3 0,-10-4 0,-7 20 0,-2-3 0,-7 20 0,-1-3 0,-2 1 0,-1-3 0,-4 3 0,-1-4 0,-4-4 0,-3-3 0,-7-12 0,-4-3 0,-5-6 0,1-2 0,-2 4 0,-6 14 0,-12-11 0,-1 20 0,-1 2 0,-9-4 0,-12-9 0,16 14 0,-13-9 0,15 22 0,0 2 0,-11-5 0,18 14 0,1 0 0,-26 3 0,6 2 0,-24 1 0,21 3 0,19 4 0,8 2 0,1 1 0,-1 1 0,-19 2 0,-8 1 0,15 5 0,-1 1 0,-21 2 0,-14 13 0,47-11 0,-1 3 0,3 4 0,-4 8 0,-23 27 0,4-12 0,21-12 0,0 0 0,-20 7 0,10-6 0,4 5 0,9-6 0,2 11 0,0 4 0,5 4 0,-3 7 0,-3 0 0,3 2 0,0-4 0,1 5 0,9-9 0,0 2 0,-12 27 0,14-24 0,3-1 0,-2 10 0,4-5 0,2-6 0,-3 7 0,14-11 0,1 2 0,-2 17 0,7-20 0,3-2 0,7 11 0,0-14 0,1 1 0,-1-14 0,0-4 0,19 27 0,-5-16 0,14 17 0,-8-22 0,3-1 0,-1-3 0,1 1 0,3 2 0,7 1 0,20 11 0,5-2 0,12 3 0,-4-2 0,-10-10 0,-4-9 0,-9-7 0,9-6 0,17 3 0,-26-5 0,5-1 0,17 1 0,3 0-301,3-2 1,-1-2 300,-4 0 0,-3-3 0,-16-2 0,-5-3 0,24-8 0,-19-2 0,-9-2 0,2-4 0,5-2 0,19-9 601,-5 1-601,-16 9 0,-2 0 0,4-4 0,-7-3 0,-3-3 0,-2-3 0,10-20 0,-18 22 0,-6 2 0,-1-1 0,-8-2 0,1-6 0,6-23 0,-5 15 0,23-37 0,-18 38 0,9-14 0,-19 25 0,-5 3 0,3-6 0,-6 12 0,8-8 0,-10 14 0,6-4 0,-1-7 0,0 4 0,1-5 0,-5 8 0,-2 1 0,-3 9 0,-2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A7947-E287-4738-8C82-07CE4F01EF03}" type="datetime2">
              <a:rPr lang="en-US" smtClean="0"/>
              <a:t>Monday, March 24,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6942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361-B9A1-48F2-9473-23DE30E2D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03906"/>
            <a:ext cx="11090275" cy="1333057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86779-C2F3-447D-85F7-F6B0E2C97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EBD84-71F4-4271-8C46-0D47C0A9B12E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65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6583A-514F-4632-820D-E7EE236A4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3CBBB-7DDC-4437-8C7D-22A1C3520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69EBF-DA20-4024-8006-B158D571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0CE1-F450-4107-B2CB-17B18F8A3F4A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C8B9-14B5-4DF1-994D-AB47DB3B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76582-5F9B-4F5E-AAD5-D608CB68E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049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449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644CBB8-40B8-42F8-9172-07A476341DDA}"/>
              </a:ext>
            </a:extLst>
          </p:cNvPr>
          <p:cNvGrpSpPr/>
          <p:nvPr/>
        </p:nvGrpSpPr>
        <p:grpSpPr>
          <a:xfrm>
            <a:off x="356481" y="879007"/>
            <a:ext cx="734257" cy="760506"/>
            <a:chOff x="5243759" y="1363788"/>
            <a:chExt cx="734257" cy="76050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35CE073E-302A-4AA7-98C7-8667DDDCFA1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FD1AE2F-DD70-4E93-B905-E052A23F0B1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E8D529E5-8838-47F0-98A4-2D46F11E499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DA2564-D3DB-48AD-83F0-6CC6B5743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3" y="474345"/>
            <a:ext cx="11077574" cy="295465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en-US" sz="64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9929-0719-4517-94D6-FDF7F99E70F6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EA752-36DA-440B-8747-0EB291408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6271" y="3629772"/>
            <a:ext cx="11074866" cy="267895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BCC02B0-8581-4752-B7BC-3CE1EF17B9F7}"/>
              </a:ext>
            </a:extLst>
          </p:cNvPr>
          <p:cNvSpPr>
            <a:spLocks noChangeAspect="1"/>
          </p:cNvSpPr>
          <p:nvPr/>
        </p:nvSpPr>
        <p:spPr>
          <a:xfrm rot="18900000">
            <a:off x="11209132" y="4448189"/>
            <a:ext cx="999200" cy="1262947"/>
          </a:xfrm>
          <a:custGeom>
            <a:avLst/>
            <a:gdLst>
              <a:gd name="connsiteX0" fmla="*/ 540000 w 999200"/>
              <a:gd name="connsiteY0" fmla="*/ 0 h 1262947"/>
              <a:gd name="connsiteX1" fmla="*/ 999200 w 999200"/>
              <a:gd name="connsiteY1" fmla="*/ 815317 h 1262947"/>
              <a:gd name="connsiteX2" fmla="*/ 552185 w 999200"/>
              <a:gd name="connsiteY2" fmla="*/ 1262333 h 1262947"/>
              <a:gd name="connsiteX3" fmla="*/ 540000 w 999200"/>
              <a:gd name="connsiteY3" fmla="*/ 1262947 h 1262947"/>
              <a:gd name="connsiteX4" fmla="*/ 0 w 999200"/>
              <a:gd name="connsiteY4" fmla="*/ 992947 h 1262947"/>
              <a:gd name="connsiteX5" fmla="*/ 10971 w 999200"/>
              <a:gd name="connsiteY5" fmla="*/ 938533 h 1262947"/>
              <a:gd name="connsiteX6" fmla="*/ 15626 w 999200"/>
              <a:gd name="connsiteY6" fmla="*/ 931034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00" h="1262947">
                <a:moveTo>
                  <a:pt x="540000" y="0"/>
                </a:moveTo>
                <a:lnTo>
                  <a:pt x="999200" y="815317"/>
                </a:lnTo>
                <a:lnTo>
                  <a:pt x="552185" y="1262333"/>
                </a:lnTo>
                <a:lnTo>
                  <a:pt x="540000" y="1262947"/>
                </a:ln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10200000" scaled="0"/>
          </a:gradFill>
          <a:ln>
            <a:noFill/>
          </a:ln>
          <a:effectLst>
            <a:innerShdw blurRad="254000" dist="101600" dir="4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A0FF4DB-8180-4D26-AEAE-7ECDB670F71D}"/>
              </a:ext>
            </a:extLst>
          </p:cNvPr>
          <p:cNvSpPr/>
          <p:nvPr/>
        </p:nvSpPr>
        <p:spPr>
          <a:xfrm rot="2700000">
            <a:off x="11686937" y="4853516"/>
            <a:ext cx="540000" cy="978284"/>
          </a:xfrm>
          <a:custGeom>
            <a:avLst/>
            <a:gdLst>
              <a:gd name="connsiteX0" fmla="*/ 113288 w 540000"/>
              <a:gd name="connsiteY0" fmla="*/ 0 h 978284"/>
              <a:gd name="connsiteX1" fmla="*/ 539386 w 540000"/>
              <a:gd name="connsiteY1" fmla="*/ 426099 h 978284"/>
              <a:gd name="connsiteX2" fmla="*/ 540000 w 540000"/>
              <a:gd name="connsiteY2" fmla="*/ 438284 h 978284"/>
              <a:gd name="connsiteX3" fmla="*/ 270000 w 540000"/>
              <a:gd name="connsiteY3" fmla="*/ 978284 h 978284"/>
              <a:gd name="connsiteX4" fmla="*/ 0 w 540000"/>
              <a:gd name="connsiteY4" fmla="*/ 438284 h 978284"/>
              <a:gd name="connsiteX5" fmla="*/ 79081 w 540000"/>
              <a:gd name="connsiteY5" fmla="*/ 56446 h 97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000" h="978284">
                <a:moveTo>
                  <a:pt x="113288" y="0"/>
                </a:moveTo>
                <a:lnTo>
                  <a:pt x="539386" y="426099"/>
                </a:lnTo>
                <a:lnTo>
                  <a:pt x="540000" y="438284"/>
                </a:lnTo>
                <a:cubicBezTo>
                  <a:pt x="540000" y="736518"/>
                  <a:pt x="419117" y="978284"/>
                  <a:pt x="270000" y="978284"/>
                </a:cubicBezTo>
                <a:cubicBezTo>
                  <a:pt x="120883" y="978284"/>
                  <a:pt x="0" y="736518"/>
                  <a:pt x="0" y="438284"/>
                </a:cubicBezTo>
                <a:cubicBezTo>
                  <a:pt x="0" y="289167"/>
                  <a:pt x="30220" y="154167"/>
                  <a:pt x="79081" y="56446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090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5673-5512-4AAA-9AEB-E00C61EC65D5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881275"/>
            <a:ext cx="5437186" cy="535354"/>
          </a:xfrm>
        </p:spPr>
        <p:txBody>
          <a:bodyPr anchor="b">
            <a:norm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577270"/>
            <a:ext cx="5429114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881275"/>
            <a:ext cx="5436392" cy="535354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577270"/>
            <a:ext cx="5436391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38FA-2E87-4873-8BBA-13E447C9A99A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47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053C-0E9C-4159-B7C9-6AB74343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149" y="550799"/>
            <a:ext cx="8283313" cy="55420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F51F65-E111-4656-83BE-CFCDE2DD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BB40A-97BD-4BFB-B639-0BFF95FDE8B7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F82CB-2D17-4918-821E-485475CF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589D-A056-4817-AE15-39D87FE13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489F067-39E1-4757-BC11-6169A343F2E1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10727" y="3958416"/>
            <a:ext cx="3536330" cy="1853969"/>
          </a:xfrm>
          <a:custGeom>
            <a:avLst/>
            <a:gdLst>
              <a:gd name="connsiteX0" fmla="*/ 3536330 w 3536330"/>
              <a:gd name="connsiteY0" fmla="*/ 1853969 h 1853969"/>
              <a:gd name="connsiteX1" fmla="*/ 1682362 w 3536330"/>
              <a:gd name="connsiteY1" fmla="*/ 0 h 1853969"/>
              <a:gd name="connsiteX2" fmla="*/ 52157 w 3536330"/>
              <a:gd name="connsiteY2" fmla="*/ 970257 h 1853969"/>
              <a:gd name="connsiteX3" fmla="*/ 0 w 3536330"/>
              <a:gd name="connsiteY3" fmla="*/ 1078528 h 1853969"/>
              <a:gd name="connsiteX4" fmla="*/ 757215 w 3536330"/>
              <a:gd name="connsiteY4" fmla="*/ 1835743 h 1853969"/>
              <a:gd name="connsiteX5" fmla="*/ 774211 w 3536330"/>
              <a:gd name="connsiteY5" fmla="*/ 1667149 h 1853969"/>
              <a:gd name="connsiteX6" fmla="*/ 1682362 w 3536330"/>
              <a:gd name="connsiteY6" fmla="*/ 926985 h 1853969"/>
              <a:gd name="connsiteX7" fmla="*/ 2609345 w 3536330"/>
              <a:gd name="connsiteY7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6330" h="1853969">
                <a:moveTo>
                  <a:pt x="3536330" y="1853969"/>
                </a:moveTo>
                <a:cubicBezTo>
                  <a:pt x="3536330" y="830051"/>
                  <a:pt x="2706280" y="0"/>
                  <a:pt x="1682362" y="0"/>
                </a:cubicBezTo>
                <a:cubicBezTo>
                  <a:pt x="978418" y="0"/>
                  <a:pt x="366107" y="392328"/>
                  <a:pt x="52157" y="970257"/>
                </a:cubicBezTo>
                <a:lnTo>
                  <a:pt x="0" y="1078528"/>
                </a:lnTo>
                <a:lnTo>
                  <a:pt x="757215" y="1835743"/>
                </a:lnTo>
                <a:lnTo>
                  <a:pt x="774211" y="1667149"/>
                </a:lnTo>
                <a:cubicBezTo>
                  <a:pt x="860649" y="1244739"/>
                  <a:pt x="1234397" y="926985"/>
                  <a:pt x="1682362" y="926985"/>
                </a:cubicBezTo>
                <a:cubicBezTo>
                  <a:pt x="2194320" y="926985"/>
                  <a:pt x="2609345" y="1342010"/>
                  <a:pt x="260934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355600" dist="101600" dir="162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D231011-607F-42F1-B2D9-2BA8E91CC6AF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81151" y="3649708"/>
            <a:ext cx="3478701" cy="2164843"/>
          </a:xfrm>
          <a:custGeom>
            <a:avLst/>
            <a:gdLst>
              <a:gd name="connsiteX0" fmla="*/ 3478701 w 3478701"/>
              <a:gd name="connsiteY0" fmla="*/ 2164843 h 2164843"/>
              <a:gd name="connsiteX1" fmla="*/ 1624733 w 3478701"/>
              <a:gd name="connsiteY1" fmla="*/ 0 h 2164843"/>
              <a:gd name="connsiteX2" fmla="*/ 87393 w 3478701"/>
              <a:gd name="connsiteY2" fmla="*/ 954459 h 2164843"/>
              <a:gd name="connsiteX3" fmla="*/ 0 w 3478701"/>
              <a:gd name="connsiteY3" fmla="*/ 1122434 h 2164843"/>
              <a:gd name="connsiteX4" fmla="*/ 736015 w 3478701"/>
              <a:gd name="connsiteY4" fmla="*/ 1858449 h 2164843"/>
              <a:gd name="connsiteX5" fmla="*/ 739424 w 3478701"/>
              <a:gd name="connsiteY5" fmla="*/ 1842964 h 2164843"/>
              <a:gd name="connsiteX6" fmla="*/ 1624733 w 3478701"/>
              <a:gd name="connsiteY6" fmla="*/ 1082422 h 2164843"/>
              <a:gd name="connsiteX7" fmla="*/ 2551716 w 3478701"/>
              <a:gd name="connsiteY7" fmla="*/ 2164843 h 216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8701" h="2164843">
                <a:moveTo>
                  <a:pt x="3478701" y="2164843"/>
                </a:moveTo>
                <a:cubicBezTo>
                  <a:pt x="3478701" y="969234"/>
                  <a:pt x="2648651" y="0"/>
                  <a:pt x="1624733" y="0"/>
                </a:cubicBezTo>
                <a:cubicBezTo>
                  <a:pt x="984784" y="0"/>
                  <a:pt x="420564" y="378607"/>
                  <a:pt x="87393" y="954459"/>
                </a:cubicBezTo>
                <a:lnTo>
                  <a:pt x="0" y="1122434"/>
                </a:lnTo>
                <a:lnTo>
                  <a:pt x="736015" y="1858449"/>
                </a:lnTo>
                <a:lnTo>
                  <a:pt x="739424" y="1842964"/>
                </a:lnTo>
                <a:cubicBezTo>
                  <a:pt x="856791" y="1402344"/>
                  <a:pt x="1208766" y="1082422"/>
                  <a:pt x="1624733" y="1082422"/>
                </a:cubicBezTo>
                <a:cubicBezTo>
                  <a:pt x="2136692" y="1082422"/>
                  <a:pt x="2551716" y="1567038"/>
                  <a:pt x="2551716" y="216484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C472EFA-56B5-4A41-8D4B-E9F37727F34D}"/>
              </a:ext>
            </a:extLst>
          </p:cNvPr>
          <p:cNvSpPr/>
          <p:nvPr/>
        </p:nvSpPr>
        <p:spPr>
          <a:xfrm rot="13500000" flipV="1">
            <a:off x="1512277" y="284004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3781B6C-21AD-489D-A3CB-522BB2AC543F}"/>
              </a:ext>
            </a:extLst>
          </p:cNvPr>
          <p:cNvSpPr>
            <a:spLocks noChangeAspect="1"/>
          </p:cNvSpPr>
          <p:nvPr/>
        </p:nvSpPr>
        <p:spPr>
          <a:xfrm>
            <a:off x="1780661" y="385236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AD5B80-530E-44CD-8D4A-2796FB214CBF}"/>
              </a:ext>
            </a:extLst>
          </p:cNvPr>
          <p:cNvGrpSpPr/>
          <p:nvPr/>
        </p:nvGrpSpPr>
        <p:grpSpPr>
          <a:xfrm>
            <a:off x="623181" y="1514007"/>
            <a:ext cx="734257" cy="760506"/>
            <a:chOff x="5243759" y="1363788"/>
            <a:chExt cx="734257" cy="76050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2F746AA8-9050-4515-9B17-BC85036852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23EC1AC3-1698-46D5-80B7-F22F15E1A5E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3766156-553C-46EB-93FA-4F37CC0FF5C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41183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9E0E3-ECF6-4CFE-8698-AEFEBCECC3C0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387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62FC-960E-4740-921F-B36862979F21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198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98F1FBA-F8BB-42CF-8B3E-D19AAFEE96C1}"/>
              </a:ext>
            </a:extLst>
          </p:cNvPr>
          <p:cNvGrpSpPr/>
          <p:nvPr/>
        </p:nvGrpSpPr>
        <p:grpSpPr>
          <a:xfrm>
            <a:off x="334964" y="5115518"/>
            <a:ext cx="734257" cy="760506"/>
            <a:chOff x="5243759" y="1363788"/>
            <a:chExt cx="734257" cy="7605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0EE09DD-C3DB-4266-BCC3-A765CFFBF37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F301FE0-96DC-4EFB-BBEE-AED762C337C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BEAD276-8850-4C0C-9777-8537000D522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E5EE0A0-B07E-479B-9684-4BD09FA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75409"/>
            <a:ext cx="4500562" cy="98488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893A9-3462-4F51-83AE-5D2F124B9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7324" y="575409"/>
            <a:ext cx="6373813" cy="57333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9240C-79C0-4A88-A476-725DE1B9C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76195"/>
            <a:ext cx="4500562" cy="4532530"/>
          </a:xfrm>
        </p:spPr>
        <p:txBody>
          <a:bodyPr anchor="t" anchorCtr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C9E2-CB44-4C05-9BB5-496C18A241E0}" type="datetime2">
              <a:rPr lang="en-US" smtClean="0"/>
              <a:t>Monday, March 24, 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30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Monday, March 24, 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9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912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14" r:id="rId6"/>
    <p:sldLayoutId id="2147483710" r:id="rId7"/>
    <p:sldLayoutId id="2147483711" r:id="rId8"/>
    <p:sldLayoutId id="2147483712" r:id="rId9"/>
    <p:sldLayoutId id="2147483713" r:id="rId10"/>
    <p:sldLayoutId id="214748371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0.png"/><Relationship Id="rId2" Type="http://schemas.openxmlformats.org/officeDocument/2006/relationships/image" Target="../media/image11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etpro-store.com/TUTORIALES/termopar-tipo-k-max6675-alarma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5" Type="http://schemas.openxmlformats.org/officeDocument/2006/relationships/customXml" Target="../ink/ink1.xml"/><Relationship Id="rId4" Type="http://schemas.openxmlformats.org/officeDocument/2006/relationships/hyperlink" Target="https://creativecommons.org/licenses/by-nc-nd/3.0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Termopar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sa/3.0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p-basica-electricidad.blogspot.com/2019/02/ldr-termistor-display-y-ci-555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p-basica-electricidad.blogspot.com/2019/02/ldr-termistor-display-y-ci-555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gikey.com.mx/es/products/detail/panasonic-electronic-components/ERT-JZEG103FA/9646736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29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126CD5-AA51-4A79-CCB8-98BABCB70B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4" y="1051551"/>
            <a:ext cx="3565524" cy="2384898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br>
              <a:rPr lang="es-MX" sz="4100"/>
            </a:br>
            <a:r>
              <a:rPr lang="es-MX" sz="4100"/>
              <a:t>Medición de Temperatura</a:t>
            </a:r>
            <a:br>
              <a:rPr lang="es-MX" sz="4100"/>
            </a:br>
            <a:endParaRPr lang="es-MX" sz="41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12147B-A701-9FA2-B3AB-C7E96E8781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569008"/>
            <a:ext cx="3565525" cy="1731656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chemeClr val="tx1">
                    <a:alpha val="60000"/>
                  </a:schemeClr>
                </a:solidFill>
              </a:rPr>
              <a:t>Dr. Victor H. Benitez</a:t>
            </a:r>
          </a:p>
        </p:txBody>
      </p:sp>
      <p:grpSp>
        <p:nvGrpSpPr>
          <p:cNvPr id="40" name="Group 31">
            <a:extLst>
              <a:ext uri="{FF2B5EF4-FFF2-40B4-BE49-F238E27FC236}">
                <a16:creationId xmlns:a16="http://schemas.microsoft.com/office/drawing/2014/main" id="{4592A8CB-0B0A-43A5-86F4-712B0C4696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41850" y="444676"/>
            <a:ext cx="667802" cy="631474"/>
            <a:chOff x="10478914" y="1506691"/>
            <a:chExt cx="667802" cy="631474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C63B2AC-3D19-416D-A37F-2DDA8A3651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Oval 33">
              <a:extLst>
                <a:ext uri="{FF2B5EF4-FFF2-40B4-BE49-F238E27FC236}">
                  <a16:creationId xmlns:a16="http://schemas.microsoft.com/office/drawing/2014/main" id="{8A474391-1271-45F9-A39C-8641371ABC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A hand holding a small object with a sunset in the background&#10;&#10;Description automatically generated">
            <a:extLst>
              <a:ext uri="{FF2B5EF4-FFF2-40B4-BE49-F238E27FC236}">
                <a16:creationId xmlns:a16="http://schemas.microsoft.com/office/drawing/2014/main" id="{9E2ADFBA-52AE-5CB0-2682-C70E490F4D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9" r="-2" b="-2"/>
          <a:stretch/>
        </p:blipFill>
        <p:spPr>
          <a:xfrm>
            <a:off x="4743450" y="10"/>
            <a:ext cx="7448551" cy="6857990"/>
          </a:xfrm>
          <a:custGeom>
            <a:avLst/>
            <a:gdLst/>
            <a:ahLst/>
            <a:cxnLst/>
            <a:rect l="l" t="t" r="r" b="b"/>
            <a:pathLst>
              <a:path w="7448551" h="6858000">
                <a:moveTo>
                  <a:pt x="0" y="0"/>
                </a:moveTo>
                <a:lnTo>
                  <a:pt x="7448551" y="0"/>
                </a:lnTo>
                <a:lnTo>
                  <a:pt x="7448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Rectangle 35">
            <a:extLst>
              <a:ext uri="{FF2B5EF4-FFF2-40B4-BE49-F238E27FC236}">
                <a16:creationId xmlns:a16="http://schemas.microsoft.com/office/drawing/2014/main" id="{41AC6C06-99FE-4BA1-BC82-8406A424CD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AEC842D-C905-4DEA-B1C3-CA51995C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21219" y="5433223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2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388109-E0D3-D71C-150A-5603E43BAF17}"/>
              </a:ext>
            </a:extLst>
          </p:cNvPr>
          <p:cNvSpPr txBox="1"/>
          <p:nvPr/>
        </p:nvSpPr>
        <p:spPr>
          <a:xfrm>
            <a:off x="2913256" y="886743"/>
            <a:ext cx="60941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https://www.thinksrs.com/downloads/programs/therm%20calc/ntccalibrator/ntccalculator.html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D2F683-903E-19D8-CD2B-EFCC3D04B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256" y="2026542"/>
            <a:ext cx="6506483" cy="441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77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4FD85EB-6B27-6340-B829-B2303C5C041B}"/>
              </a:ext>
            </a:extLst>
          </p:cNvPr>
          <p:cNvSpPr txBox="1"/>
          <p:nvPr/>
        </p:nvSpPr>
        <p:spPr>
          <a:xfrm>
            <a:off x="889686" y="662111"/>
            <a:ext cx="757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Resistance Temperature Detector (RTD), principio físico de operación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8BF74B2-B706-BF4B-9CDD-EEA63C01D814}"/>
              </a:ext>
            </a:extLst>
          </p:cNvPr>
          <p:cNvSpPr/>
          <p:nvPr/>
        </p:nvSpPr>
        <p:spPr>
          <a:xfrm>
            <a:off x="889686" y="1810432"/>
            <a:ext cx="8933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Arial" panose="020B0604020202020204" pitchFamily="34" charset="0"/>
                <a:ea typeface="Calibri" panose="020F0502020204030204" pitchFamily="34" charset="0"/>
              </a:rPr>
              <a:t>Son sensores de temperatura cuyo principio físico se basa en la resistividad de los metales, es decir, en variación de la </a:t>
            </a:r>
            <a:r>
              <a:rPr lang="es-MX" b="1" dirty="0">
                <a:highlight>
                  <a:srgbClr val="00808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resistencia de un conductor con la temperatura</a:t>
            </a:r>
            <a:r>
              <a:rPr lang="es-MX" dirty="0">
                <a:latin typeface="Arial" panose="020B0604020202020204" pitchFamily="34" charset="0"/>
                <a:ea typeface="Calibri" panose="020F0502020204030204" pitchFamily="34" charset="0"/>
              </a:rPr>
              <a:t>. Esto se debe a que al incrementar la temperatura los iones vibran con mayor amplitud y así se dificulta el paso de los electrones a través del conductor.</a:t>
            </a:r>
            <a:r>
              <a:rPr lang="es-MX" dirty="0">
                <a:effectLst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La variación de la resistencia se determina por la siguiente formula: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09B7C588-9DBF-334C-9D8B-BB1009DFC0F1}"/>
                  </a:ext>
                </a:extLst>
              </p:cNvPr>
              <p:cNvSpPr txBox="1"/>
              <p:nvPr/>
            </p:nvSpPr>
            <p:spPr>
              <a:xfrm>
                <a:off x="4528751" y="3713205"/>
                <a:ext cx="34869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𝛾</m:t>
                          </m:r>
                          <m:sSup>
                            <m:sSup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E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es-E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+…</m:t>
                          </m:r>
                        </m:e>
                      </m:d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09B7C588-9DBF-334C-9D8B-BB1009DFC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8751" y="3713205"/>
                <a:ext cx="3486917" cy="276999"/>
              </a:xfrm>
              <a:prstGeom prst="rect">
                <a:avLst/>
              </a:prstGeom>
              <a:blipFill>
                <a:blip r:embed="rId2"/>
                <a:stretch>
                  <a:fillRect l="-725" b="-39130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51C25F02-82DA-1D41-A234-A75D187D2B62}"/>
                  </a:ext>
                </a:extLst>
              </p:cNvPr>
              <p:cNvSpPr txBox="1"/>
              <p:nvPr/>
            </p:nvSpPr>
            <p:spPr>
              <a:xfrm>
                <a:off x="1099751" y="4476406"/>
                <a:ext cx="102318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s-MX" dirty="0"/>
                  <a:t>donde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s-MX" dirty="0"/>
                  <a:t>, </a:t>
                </a:r>
                <a14:m>
                  <m:oMath xmlns:m="http://schemas.openxmlformats.org/officeDocument/2006/math">
                    <m:r>
                      <a:rPr lang="es-E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s-MX" dirty="0"/>
                  <a:t>,.., son coeficientes de temperatura. En la practica se suele calcular como</a:t>
                </a:r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51C25F02-82DA-1D41-A234-A75D187D2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751" y="4476406"/>
                <a:ext cx="10231840" cy="369332"/>
              </a:xfrm>
              <a:prstGeom prst="rect">
                <a:avLst/>
              </a:prstGeom>
              <a:blipFill>
                <a:blip r:embed="rId3"/>
                <a:stretch>
                  <a:fillRect l="-372" t="-6667" r="-372" b="-26667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17BBC3D6-A0F1-B24B-9ED6-6B914404E01E}"/>
                  </a:ext>
                </a:extLst>
              </p:cNvPr>
              <p:cNvSpPr txBox="1"/>
              <p:nvPr/>
            </p:nvSpPr>
            <p:spPr>
              <a:xfrm>
                <a:off x="5278757" y="5186920"/>
                <a:ext cx="163448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</m:d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7" name="CuadroTexto 6">
                <a:extLst>
                  <a:ext uri="{FF2B5EF4-FFF2-40B4-BE49-F238E27FC236}">
                    <a16:creationId xmlns:a16="http://schemas.microsoft.com/office/drawing/2014/main" id="{17BBC3D6-A0F1-B24B-9ED6-6B914404E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757" y="5186920"/>
                <a:ext cx="1634485" cy="276999"/>
              </a:xfrm>
              <a:prstGeom prst="rect">
                <a:avLst/>
              </a:prstGeom>
              <a:blipFill>
                <a:blip r:embed="rId4"/>
                <a:stretch>
                  <a:fillRect l="-1538" b="-17391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1845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8A00A08-E4E6-4184-B484-E0E03407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171" y="13882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780E404-3121-4F33-AF2D-65F659A97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7675" y="288981"/>
            <a:ext cx="1262947" cy="1335600"/>
            <a:chOff x="2678417" y="2427951"/>
            <a:chExt cx="1262947" cy="1335600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339341D-8322-49F1-91DA-6D115CCAE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EB9DB0E-3B0E-411A-9274-448D565CA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uadroTexto 7">
            <a:extLst>
              <a:ext uri="{FF2B5EF4-FFF2-40B4-BE49-F238E27FC236}">
                <a16:creationId xmlns:a16="http://schemas.microsoft.com/office/drawing/2014/main" id="{ECB24669-649C-184B-B9B9-A9001961B5EA}"/>
              </a:ext>
            </a:extLst>
          </p:cNvPr>
          <p:cNvSpPr txBox="1"/>
          <p:nvPr/>
        </p:nvSpPr>
        <p:spPr>
          <a:xfrm>
            <a:off x="550864" y="549275"/>
            <a:ext cx="3565524" cy="3034657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>
                <a:latin typeface="+mj-lt"/>
                <a:ea typeface="+mj-ea"/>
                <a:cs typeface="+mj-cs"/>
              </a:rPr>
              <a:t>Resistance Temperature Detector (RTD), principio físico de operación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B158E9A-DBF4-4AA7-B6B7-8C8EB2FBD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25249" y="5435090"/>
            <a:ext cx="762805" cy="734873"/>
            <a:chOff x="7950336" y="1300590"/>
            <a:chExt cx="762805" cy="734873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6150ACFD-AEC6-42A3-A5A7-E7AD6B13E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20298" y="1428832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DB4D1217-FEB1-4D2A-80F4-C227B66D72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066503" y="1339815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0BCA7138-22BA-4785-8B3D-9D45213E8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17173" y="1608753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27719F4B-0B2D-2343-A528-F9F43DCAD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6" y="1887268"/>
            <a:ext cx="7345363" cy="3085051"/>
          </a:xfrm>
          <a:custGeom>
            <a:avLst/>
            <a:gdLst/>
            <a:ahLst/>
            <a:cxnLst/>
            <a:rect l="l" t="t" r="r" b="b"/>
            <a:pathLst>
              <a:path w="7345363" h="5761037">
                <a:moveTo>
                  <a:pt x="0" y="0"/>
                </a:moveTo>
                <a:lnTo>
                  <a:pt x="7345363" y="0"/>
                </a:lnTo>
                <a:lnTo>
                  <a:pt x="7345363" y="5761037"/>
                </a:lnTo>
                <a:lnTo>
                  <a:pt x="0" y="576103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69029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F3CA6A5-22C5-6843-B2C5-444BE05C9C4F}"/>
              </a:ext>
            </a:extLst>
          </p:cNvPr>
          <p:cNvSpPr/>
          <p:nvPr/>
        </p:nvSpPr>
        <p:spPr>
          <a:xfrm>
            <a:off x="283779" y="1705045"/>
            <a:ext cx="10121461" cy="4981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características que deben tener los metales son un alto coeficiente de resistencia y alta resistividad para que tenga mayor sensibilidad y que haya una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relación lineal entre la resistencia </a:t>
            </a:r>
            <a:r>
              <a:rPr lang="es-MX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la temperatura.</a:t>
            </a:r>
            <a:endParaRPr lang="es-MX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platino</a:t>
            </a:r>
            <a:r>
              <a:rPr lang="es-MX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es el metal óptimo, ya que, además de cumplir las características,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tiene un rango de temperatura mayor</a:t>
            </a:r>
            <a:r>
              <a:rPr lang="es-MX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pero, puesto que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muy caro</a:t>
            </a:r>
            <a:r>
              <a:rPr lang="es-MX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se utilizan otros como el níquel o cobre.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Las ventajas de utilizar este tipo de sensores es que tiene un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cs typeface="Times New Roman" panose="02020603050405020304" pitchFamily="18" charset="0"/>
              </a:rPr>
              <a:t>margen de temperatura muy amplio</a:t>
            </a: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; como tienen una gran sensibilidad, las medidas son dadas con mucha exactitud y repetitividad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Los inconvenientes son que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cs typeface="Times New Roman" panose="02020603050405020304" pitchFamily="18" charset="0"/>
              </a:rPr>
              <a:t>el coste es más alto que el de los termopares o termistores</a:t>
            </a: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Por tanto, los sensores RTD son los más apropiados para aplicaciones en las que </a:t>
            </a:r>
            <a:r>
              <a:rPr lang="es-MX" sz="1600" dirty="0">
                <a:highlight>
                  <a:srgbClr val="008080"/>
                </a:highlight>
                <a:latin typeface="Arial" panose="020B0604020202020204" pitchFamily="34" charset="0"/>
                <a:cs typeface="Times New Roman" panose="02020603050405020304" pitchFamily="18" charset="0"/>
              </a:rPr>
              <a:t>la exactitud </a:t>
            </a: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de la medida es lo importante.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Times New Roman" panose="02020603050405020304" pitchFamily="18" charset="0"/>
              </a:rPr>
              <a:t>Las aplicaciones básicas son en industria para medir la temperatura de automóviles, electrodomésticos, etcétera; en laboratorios de precisión; en ohmímetros y en termómetros utilizados donde hay ambientes exigentes.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MX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027D1F-CB79-3542-A87D-E54DA7C414E1}"/>
              </a:ext>
            </a:extLst>
          </p:cNvPr>
          <p:cNvSpPr txBox="1"/>
          <p:nvPr/>
        </p:nvSpPr>
        <p:spPr>
          <a:xfrm>
            <a:off x="889686" y="395260"/>
            <a:ext cx="7574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Resistance Temperature Detector (RTD), principio físico de operación</a:t>
            </a:r>
          </a:p>
        </p:txBody>
      </p:sp>
    </p:spTree>
    <p:extLst>
      <p:ext uri="{BB962C8B-B14F-4D97-AF65-F5344CB8AC3E}">
        <p14:creationId xmlns:p14="http://schemas.microsoft.com/office/powerpoint/2010/main" val="2507119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8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Oval 10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Oval 12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49" name="Group 14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50" name="Rectangle 20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22">
            <a:extLst>
              <a:ext uri="{FF2B5EF4-FFF2-40B4-BE49-F238E27FC236}">
                <a16:creationId xmlns:a16="http://schemas.microsoft.com/office/drawing/2014/main" id="{28A00A08-E4E6-4184-B484-E0E03407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171" y="13882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2" name="Group 24">
            <a:extLst>
              <a:ext uri="{FF2B5EF4-FFF2-40B4-BE49-F238E27FC236}">
                <a16:creationId xmlns:a16="http://schemas.microsoft.com/office/drawing/2014/main" id="{0780E404-3121-4F33-AF2D-65F659A97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7675" y="288981"/>
            <a:ext cx="1262947" cy="1335600"/>
            <a:chOff x="2678417" y="2427951"/>
            <a:chExt cx="1262947" cy="1335600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339341D-8322-49F1-91DA-6D115CCAE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EB9DB0E-3B0E-411A-9274-448D565CA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A874BEE5-D720-BD41-B2BA-D586404E3F09}"/>
              </a:ext>
            </a:extLst>
          </p:cNvPr>
          <p:cNvSpPr txBox="1"/>
          <p:nvPr/>
        </p:nvSpPr>
        <p:spPr>
          <a:xfrm>
            <a:off x="550864" y="549275"/>
            <a:ext cx="3565524" cy="3034657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4800">
                <a:latin typeface="+mj-lt"/>
                <a:ea typeface="+mj-ea"/>
                <a:cs typeface="+mj-cs"/>
              </a:rPr>
              <a:t>Aspecto físico</a:t>
            </a:r>
          </a:p>
        </p:txBody>
      </p:sp>
      <p:grpSp>
        <p:nvGrpSpPr>
          <p:cNvPr id="53" name="Group 28">
            <a:extLst>
              <a:ext uri="{FF2B5EF4-FFF2-40B4-BE49-F238E27FC236}">
                <a16:creationId xmlns:a16="http://schemas.microsoft.com/office/drawing/2014/main" id="{4B158E9A-DBF4-4AA7-B6B7-8C8EB2FBD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25249" y="5435090"/>
            <a:ext cx="762805" cy="734873"/>
            <a:chOff x="7950336" y="1300590"/>
            <a:chExt cx="762805" cy="734873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6150ACFD-AEC6-42A3-A5A7-E7AD6B13E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20298" y="1428832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DB4D1217-FEB1-4D2A-80F4-C227B66D72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066503" y="1339815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0BCA7138-22BA-4785-8B3D-9D45213E8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17173" y="1608753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B435EAAB-2C03-EE40-8E6F-81D307436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939" y="549275"/>
            <a:ext cx="5761037" cy="5761037"/>
          </a:xfrm>
          <a:custGeom>
            <a:avLst/>
            <a:gdLst/>
            <a:ahLst/>
            <a:cxnLst/>
            <a:rect l="l" t="t" r="r" b="b"/>
            <a:pathLst>
              <a:path w="7345363" h="5761037">
                <a:moveTo>
                  <a:pt x="0" y="0"/>
                </a:moveTo>
                <a:lnTo>
                  <a:pt x="7345363" y="0"/>
                </a:lnTo>
                <a:lnTo>
                  <a:pt x="7345363" y="5761037"/>
                </a:lnTo>
                <a:lnTo>
                  <a:pt x="0" y="576103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8692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A1A2AF7-147D-6442-8215-9C2669401B44}"/>
              </a:ext>
            </a:extLst>
          </p:cNvPr>
          <p:cNvSpPr txBox="1"/>
          <p:nvPr/>
        </p:nvSpPr>
        <p:spPr>
          <a:xfrm>
            <a:off x="2475418" y="395260"/>
            <a:ext cx="5243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/>
              <a:t>Termopar, principio físico de operación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B02063D8-789E-6447-8D42-81D720A7EF83}"/>
              </a:ext>
            </a:extLst>
          </p:cNvPr>
          <p:cNvSpPr/>
          <p:nvPr/>
        </p:nvSpPr>
        <p:spPr>
          <a:xfrm>
            <a:off x="654907" y="1778511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Arial" panose="020B0604020202020204" pitchFamily="34" charset="0"/>
                <a:ea typeface="Calibri" panose="020F0502020204030204" pitchFamily="34" charset="0"/>
              </a:rPr>
              <a:t>El termopar, también llamado termocupla y que recibe este nombre por estar formado por dos metales, es un instrumento de medida cuyo principio de funcionamiento es el efecto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  <a:ea typeface="Calibri" panose="020F0502020204030204" pitchFamily="34" charset="0"/>
              </a:rPr>
              <a:t>termoeléctrico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Arial" panose="020B0604020202020204" pitchFamily="34" charset="0"/>
              </a:rPr>
              <a:t>Un material termoeléctrico permite transformar directamente el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calor en electricidad (efecto Seebeck)</a:t>
            </a:r>
            <a:r>
              <a:rPr lang="es-MX" dirty="0">
                <a:latin typeface="Arial" panose="020B0604020202020204" pitchFamily="34" charset="0"/>
              </a:rPr>
              <a:t>, o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bien generar frío cuando se le aplica una corriente eléctrica(efecto </a:t>
            </a:r>
            <a:r>
              <a:rPr lang="es-MX" dirty="0" err="1">
                <a:highlight>
                  <a:srgbClr val="008080"/>
                </a:highlight>
                <a:latin typeface="Arial" panose="020B0604020202020204" pitchFamily="34" charset="0"/>
              </a:rPr>
              <a:t>Peltier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)</a:t>
            </a:r>
            <a:r>
              <a:rPr lang="es-MX" dirty="0">
                <a:latin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Arial" panose="020B0604020202020204" pitchFamily="34" charset="0"/>
              </a:rPr>
              <a:t>El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termopar genera una tensión </a:t>
            </a:r>
            <a:r>
              <a:rPr lang="es-MX" dirty="0">
                <a:latin typeface="Arial" panose="020B0604020202020204" pitchFamily="34" charset="0"/>
              </a:rPr>
              <a:t>que está en función de la temperatura que se está aplicando al sensor.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Arial" panose="020B0604020202020204" pitchFamily="34" charset="0"/>
              </a:rPr>
              <a:t>Los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termopares</a:t>
            </a:r>
            <a:r>
              <a:rPr lang="es-MX" dirty="0">
                <a:latin typeface="Arial" panose="020B0604020202020204" pitchFamily="34" charset="0"/>
              </a:rPr>
              <a:t> tienen un amplio rango de medida, son económicos y están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muy extendidos en la industria</a:t>
            </a:r>
            <a:r>
              <a:rPr lang="es-MX" dirty="0">
                <a:latin typeface="Arial" panose="020B0604020202020204" pitchFamily="34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latin typeface="Arial" panose="020B0604020202020204" pitchFamily="34" charset="0"/>
              </a:rPr>
              <a:t>El principal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inconveniente</a:t>
            </a:r>
            <a:r>
              <a:rPr lang="es-MX" dirty="0">
                <a:latin typeface="Arial" panose="020B0604020202020204" pitchFamily="34" charset="0"/>
              </a:rPr>
              <a:t> estriba en su </a:t>
            </a:r>
            <a:r>
              <a:rPr lang="es-MX" dirty="0">
                <a:highlight>
                  <a:srgbClr val="008080"/>
                </a:highlight>
                <a:latin typeface="Arial" panose="020B0604020202020204" pitchFamily="34" charset="0"/>
              </a:rPr>
              <a:t>precisión</a:t>
            </a:r>
            <a:r>
              <a:rPr lang="es-MX" dirty="0">
                <a:latin typeface="Arial" panose="020B0604020202020204" pitchFamily="34" charset="0"/>
              </a:rPr>
              <a:t>, que es pequeña en comparación con sensores de temperatura RTD o termistores </a:t>
            </a:r>
          </a:p>
          <a:p>
            <a:r>
              <a:rPr lang="es-MX" dirty="0"/>
              <a:t>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51F2AB3-7955-B141-99FC-5528C220F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38767" y="1930743"/>
            <a:ext cx="4328984" cy="324673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E0A6650-116C-DA41-AA33-AEA913C7DDCD}"/>
              </a:ext>
            </a:extLst>
          </p:cNvPr>
          <p:cNvSpPr txBox="1"/>
          <p:nvPr/>
        </p:nvSpPr>
        <p:spPr>
          <a:xfrm>
            <a:off x="7438767" y="5317643"/>
            <a:ext cx="432898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>
                <a:hlinkClick r:id="rId3" tooltip="https://hetpro-store.com/TUTORIALES/termopar-tipo-k-max6675-alarma/"/>
              </a:rPr>
              <a:t>Esta foto</a:t>
            </a:r>
            <a:r>
              <a:rPr lang="es-MX" sz="900"/>
              <a:t> de Autor desconocido está bajo licencia </a:t>
            </a:r>
            <a:r>
              <a:rPr lang="es-MX" sz="900">
                <a:hlinkClick r:id="rId4" tooltip="https://creativecommons.org/licenses/by-nc-nd/3.0/"/>
              </a:rPr>
              <a:t>CC BY-NC-ND</a:t>
            </a:r>
            <a:endParaRPr lang="es-MX" sz="9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0" name="Entrada de lápiz 29">
                <a:extLst>
                  <a:ext uri="{FF2B5EF4-FFF2-40B4-BE49-F238E27FC236}">
                    <a16:creationId xmlns:a16="http://schemas.microsoft.com/office/drawing/2014/main" id="{F0B8A310-5715-4940-8C7A-EC89260F5A49}"/>
                  </a:ext>
                </a:extLst>
              </p14:cNvPr>
              <p14:cNvContentPartPr/>
              <p14:nvPr/>
            </p14:nvContentPartPr>
            <p14:xfrm>
              <a:off x="9784557" y="3173253"/>
              <a:ext cx="1038240" cy="963360"/>
            </p14:xfrm>
          </p:contentPart>
        </mc:Choice>
        <mc:Fallback xmlns="">
          <p:pic>
            <p:nvPicPr>
              <p:cNvPr id="30" name="Entrada de lápiz 29">
                <a:extLst>
                  <a:ext uri="{FF2B5EF4-FFF2-40B4-BE49-F238E27FC236}">
                    <a16:creationId xmlns:a16="http://schemas.microsoft.com/office/drawing/2014/main" id="{F0B8A310-5715-4940-8C7A-EC89260F5A4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775917" y="3164613"/>
                <a:ext cx="1055880" cy="9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0575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50CACBE-F77F-674F-AE7E-77EB8168B895}"/>
              </a:ext>
            </a:extLst>
          </p:cNvPr>
          <p:cNvSpPr txBox="1"/>
          <p:nvPr/>
        </p:nvSpPr>
        <p:spPr>
          <a:xfrm>
            <a:off x="3119930" y="500101"/>
            <a:ext cx="4405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Termopar, principio físico de operación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5404B8A-85A5-994C-AAEB-2BD4E601252D}"/>
              </a:ext>
            </a:extLst>
          </p:cNvPr>
          <p:cNvSpPr txBox="1"/>
          <p:nvPr/>
        </p:nvSpPr>
        <p:spPr>
          <a:xfrm>
            <a:off x="877331" y="2224216"/>
            <a:ext cx="10132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En 1822, Thomas Seekbeck que una corriente circula en un lazo formado por la unión</a:t>
            </a:r>
          </a:p>
          <a:p>
            <a:r>
              <a:rPr lang="es-MX" dirty="0"/>
              <a:t>de dos segmentos de alambres diferentes si los dos puntos de unión se encuentran a diferente temperatura</a:t>
            </a:r>
          </a:p>
          <a:p>
            <a:r>
              <a:rPr lang="es-MX" dirty="0"/>
              <a:t>Esta propiedad fundamental se asocia a cualquier unión de dos metales diferentes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E43D3CC-CC49-E245-BD2B-7D5D56115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08500" y="3837287"/>
            <a:ext cx="3175000" cy="22479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E733372-5EA8-794B-BF3D-2015B671992A}"/>
              </a:ext>
            </a:extLst>
          </p:cNvPr>
          <p:cNvSpPr txBox="1"/>
          <p:nvPr/>
        </p:nvSpPr>
        <p:spPr>
          <a:xfrm>
            <a:off x="4508500" y="6085187"/>
            <a:ext cx="317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>
                <a:hlinkClick r:id="rId3" tooltip="http://es.wikipedia.org/wiki/Termopar"/>
              </a:rPr>
              <a:t>Esta foto</a:t>
            </a:r>
            <a:r>
              <a:rPr lang="es-MX" sz="900"/>
              <a:t> de Autor desconocido está bajo licencia </a:t>
            </a:r>
            <a:r>
              <a:rPr lang="es-MX" sz="900">
                <a:hlinkClick r:id="rId4" tooltip="https://creativecommons.org/licenses/by-sa/3.0/"/>
              </a:rPr>
              <a:t>CC BY-SA</a:t>
            </a:r>
            <a:endParaRPr lang="es-MX" sz="900"/>
          </a:p>
        </p:txBody>
      </p:sp>
    </p:spTree>
    <p:extLst>
      <p:ext uri="{BB962C8B-B14F-4D97-AF65-F5344CB8AC3E}">
        <p14:creationId xmlns:p14="http://schemas.microsoft.com/office/powerpoint/2010/main" val="3745236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11413E2-E8BB-BE4F-8C04-718C2280A991}"/>
              </a:ext>
            </a:extLst>
          </p:cNvPr>
          <p:cNvSpPr txBox="1"/>
          <p:nvPr/>
        </p:nvSpPr>
        <p:spPr>
          <a:xfrm>
            <a:off x="2915256" y="565669"/>
            <a:ext cx="4405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Termopar, principio físico de operación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166AC2-44DA-4645-A76F-3BC851EFC407}"/>
              </a:ext>
            </a:extLst>
          </p:cNvPr>
          <p:cNvSpPr txBox="1"/>
          <p:nvPr/>
        </p:nvSpPr>
        <p:spPr>
          <a:xfrm>
            <a:off x="1025611" y="2162432"/>
            <a:ext cx="10379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Los termopares se fabrican usando combinaciones de diferentes tipos de metales y aleacione cuya combinación presenta diferentes características de respuesta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Se clasifican como se </a:t>
            </a:r>
            <a:r>
              <a:rPr lang="es-MX" dirty="0" err="1"/>
              <a:t>muetra</a:t>
            </a:r>
            <a:r>
              <a:rPr lang="es-MX" dirty="0"/>
              <a:t> en la tabla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BA0339-A3AF-0A4E-BAB0-F4AAA3FE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4916364" y="624965"/>
            <a:ext cx="2087425" cy="804012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0278F93-1F04-2D43-813A-C5768D4C1176}"/>
              </a:ext>
            </a:extLst>
          </p:cNvPr>
          <p:cNvSpPr txBox="1"/>
          <p:nvPr/>
        </p:nvSpPr>
        <p:spPr>
          <a:xfrm>
            <a:off x="10565027" y="4497859"/>
            <a:ext cx="141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Fuente [1]</a:t>
            </a:r>
          </a:p>
        </p:txBody>
      </p:sp>
    </p:spTree>
    <p:extLst>
      <p:ext uri="{BB962C8B-B14F-4D97-AF65-F5344CB8AC3E}">
        <p14:creationId xmlns:p14="http://schemas.microsoft.com/office/powerpoint/2010/main" val="3422939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2DB3DF3-F861-F245-94EE-439976106889}"/>
              </a:ext>
            </a:extLst>
          </p:cNvPr>
          <p:cNvSpPr txBox="1"/>
          <p:nvPr/>
        </p:nvSpPr>
        <p:spPr>
          <a:xfrm>
            <a:off x="3745837" y="499432"/>
            <a:ext cx="4405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Termopar, principio físico de operación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9A44FBB-0650-534B-AAB7-4CE68E11D35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39514" y="1939602"/>
            <a:ext cx="4232358" cy="454906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5605B20-CED1-F041-B739-6B241C03291A}"/>
              </a:ext>
            </a:extLst>
          </p:cNvPr>
          <p:cNvSpPr txBox="1"/>
          <p:nvPr/>
        </p:nvSpPr>
        <p:spPr>
          <a:xfrm>
            <a:off x="10565027" y="4497859"/>
            <a:ext cx="141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Fuente [1]</a:t>
            </a:r>
          </a:p>
        </p:txBody>
      </p:sp>
    </p:spTree>
    <p:extLst>
      <p:ext uri="{BB962C8B-B14F-4D97-AF65-F5344CB8AC3E}">
        <p14:creationId xmlns:p14="http://schemas.microsoft.com/office/powerpoint/2010/main" val="1424905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132E77B-1E70-8C43-992E-A92F6CE9C357}"/>
              </a:ext>
            </a:extLst>
          </p:cNvPr>
          <p:cNvSpPr txBox="1"/>
          <p:nvPr/>
        </p:nvSpPr>
        <p:spPr>
          <a:xfrm>
            <a:off x="3239849" y="453133"/>
            <a:ext cx="4405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dirty="0"/>
              <a:t>Termopar, principio físico de operación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8D92796-2215-4B4F-AD83-2C068A86B8FE}"/>
              </a:ext>
            </a:extLst>
          </p:cNvPr>
          <p:cNvSpPr txBox="1"/>
          <p:nvPr/>
        </p:nvSpPr>
        <p:spPr>
          <a:xfrm>
            <a:off x="889686" y="1722552"/>
            <a:ext cx="10868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Para obtener el modelo entrada salida del termopar se usa un ajuste polinomial de la forma: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B99EACF-6F29-B247-ADB6-6C79A9E62557}"/>
                  </a:ext>
                </a:extLst>
              </p:cNvPr>
              <p:cNvSpPr txBox="1"/>
              <p:nvPr/>
            </p:nvSpPr>
            <p:spPr>
              <a:xfrm>
                <a:off x="4159823" y="2251270"/>
                <a:ext cx="421576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sSup>
                        <m:sSup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EB99EACF-6F29-B247-ADB6-6C79A9E62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823" y="2251270"/>
                <a:ext cx="4215769" cy="276999"/>
              </a:xfrm>
              <a:prstGeom prst="rect">
                <a:avLst/>
              </a:prstGeom>
              <a:blipFill>
                <a:blip r:embed="rId2"/>
                <a:stretch>
                  <a:fillRect l="-601" b="-17391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n 6">
            <a:extLst>
              <a:ext uri="{FF2B5EF4-FFF2-40B4-BE49-F238E27FC236}">
                <a16:creationId xmlns:a16="http://schemas.microsoft.com/office/drawing/2014/main" id="{7C1E188E-5A25-B64E-84C9-58D79D9CCD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4418644" y="1640651"/>
            <a:ext cx="3893343" cy="625093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AAB7F11-B302-3846-84DD-B77ABADA5589}"/>
              </a:ext>
            </a:extLst>
          </p:cNvPr>
          <p:cNvSpPr txBox="1"/>
          <p:nvPr/>
        </p:nvSpPr>
        <p:spPr>
          <a:xfrm>
            <a:off x="10565027" y="4497859"/>
            <a:ext cx="141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Fuente [1]</a:t>
            </a:r>
          </a:p>
        </p:txBody>
      </p:sp>
    </p:spTree>
    <p:extLst>
      <p:ext uri="{BB962C8B-B14F-4D97-AF65-F5344CB8AC3E}">
        <p14:creationId xmlns:p14="http://schemas.microsoft.com/office/powerpoint/2010/main" val="2862877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7D72C-9CA1-17AE-5A6A-D587BFB02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Introducción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5A92F-CC30-B6C7-6265-3221BA8C7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La temperatura es la variable más medida en los procesos industriales</a:t>
            </a:r>
          </a:p>
          <a:p>
            <a:r>
              <a:rPr lang="es-MX" dirty="0"/>
              <a:t>Existen tres escalas para medir la temperatura: Fahrenheit (°F),  Celsius (°C) y Kelvin (</a:t>
            </a:r>
            <a:r>
              <a:rPr lang="es-MX" dirty="0" err="1"/>
              <a:t>°K</a:t>
            </a:r>
            <a:r>
              <a:rPr lang="es-MX" dirty="0"/>
              <a:t> o K)</a:t>
            </a:r>
          </a:p>
          <a:p>
            <a:r>
              <a:rPr lang="es-MX" dirty="0"/>
              <a:t>El agua hierva a 212 °F o, equivalentemente, a 100 °C.</a:t>
            </a:r>
          </a:p>
          <a:p>
            <a:r>
              <a:rPr lang="es-MX" dirty="0"/>
              <a:t>Entre el agua congelada e hirviendo hay 180 incrementos de °F y 100 de °C, por esta razón tenemos que para convertir de una escala a otra tenemos las formulas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B95888E-2ACA-A682-23AF-DC4D3F8AEDAD}"/>
                  </a:ext>
                </a:extLst>
              </p:cNvPr>
              <p:cNvSpPr txBox="1"/>
              <p:nvPr/>
            </p:nvSpPr>
            <p:spPr>
              <a:xfrm>
                <a:off x="4979019" y="4923263"/>
                <a:ext cx="1569276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°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°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+32</m:t>
                      </m:r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B95888E-2ACA-A682-23AF-DC4D3F8AE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019" y="4923263"/>
                <a:ext cx="1569276" cy="52046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8C64E71-B8E7-7888-4EA4-1064EEDE4667}"/>
                  </a:ext>
                </a:extLst>
              </p:cNvPr>
              <p:cNvSpPr txBox="1"/>
              <p:nvPr/>
            </p:nvSpPr>
            <p:spPr>
              <a:xfrm>
                <a:off x="4986453" y="5692113"/>
                <a:ext cx="1761636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°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MX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s-MX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(°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−32)</m:t>
                      </m:r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8C64E71-B8E7-7888-4EA4-1064EEDE46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453" y="5692113"/>
                <a:ext cx="1761636" cy="5259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6758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89AC7-F60F-3280-6923-35A73F4B8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Efecto </a:t>
            </a:r>
            <a:r>
              <a:rPr lang="es-MX" dirty="0" err="1"/>
              <a:t>Peltier</a:t>
            </a:r>
            <a:endParaRPr lang="es-MX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2BC24-4C5D-5453-C9B7-1E63E9594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>
                <a:solidFill>
                  <a:srgbClr val="D1D5DB"/>
                </a:solidFill>
                <a:latin typeface="Söhne"/>
              </a:rPr>
              <a:t>El efecto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 se basa en un principio relacionado pero inverso al efecto Seebeck, y es la base de las celdas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. </a:t>
            </a:r>
          </a:p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Ambos efectos, Seebeck y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, están relacionados con la relación entre la corriente eléctrica y las diferencias de</a:t>
            </a:r>
          </a:p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El efecto Seebeck, se refiere a la generación de una diferencia de voltaje cuando se aplica un gradiente de temperatura a lo largo de dos materiales conductores a diferentes temperaturas en materiales conductores</a:t>
            </a:r>
          </a:p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Por otro lado, el efecto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 se refiere al fenómeno en el que una corriente eléctrica fluye a través de la unión de dos materiales conductores diferentes, lo que provoca que uno de los puntos de la unión se caliente mientras que el otro se enfría.</a:t>
            </a:r>
          </a:p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Este efecto se utiliza en dispositivos conocidos como celdas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 o módulos </a:t>
            </a:r>
            <a:r>
              <a:rPr lang="es-MX" b="0" i="0" dirty="0">
                <a:solidFill>
                  <a:srgbClr val="D1D5DB"/>
                </a:solidFill>
                <a:effectLst/>
                <a:highlight>
                  <a:srgbClr val="008080"/>
                </a:highlight>
                <a:latin typeface="Söhne"/>
              </a:rPr>
              <a:t>termoeléctricos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, que pueden actuar como enfriadores o calentadores, dependiendo de la dirección de la corriente eléctrica.</a:t>
            </a:r>
          </a:p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la celda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 no se basa en el efecto Seebeck, sino en el efecto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Peltier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, que es el proceso inverso y se utiliza para transferir calor mediante la corriente eléctrica en lugar de generar electricidad a partir de una diferencia de temperatura.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20883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7E8329-F143-8A1D-C83E-0A5A99774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150" y="2051174"/>
            <a:ext cx="4340819" cy="31331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D7A0E3-1D85-41CF-2439-5F17E8BDDE75}"/>
              </a:ext>
            </a:extLst>
          </p:cNvPr>
          <p:cNvSpPr txBox="1"/>
          <p:nvPr/>
        </p:nvSpPr>
        <p:spPr>
          <a:xfrm>
            <a:off x="6322365" y="6230144"/>
            <a:ext cx="5869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Fuente: German David Acebedo, et. Al., “Caracterización del Efecto </a:t>
            </a:r>
            <a:r>
              <a:rPr lang="es-MX" sz="1400" dirty="0" err="1"/>
              <a:t>Peltier</a:t>
            </a:r>
            <a:r>
              <a:rPr lang="es-MX" sz="1400" dirty="0"/>
              <a:t> a Partir de Celdas Termoeléctricas”, Universidad Autónoma de Bucaramanga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66E189-7FBE-AD27-5669-B6E45655D477}"/>
              </a:ext>
            </a:extLst>
          </p:cNvPr>
          <p:cNvSpPr txBox="1"/>
          <p:nvPr/>
        </p:nvSpPr>
        <p:spPr>
          <a:xfrm>
            <a:off x="5801066" y="1494094"/>
            <a:ext cx="609414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Considere la figura mostrada: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Cuando inicia el flujo de electrones estos poseen una cantidad de energía </a:t>
            </a:r>
            <a:r>
              <a:rPr lang="es-MX" dirty="0" err="1"/>
              <a:t>Eo</a:t>
            </a:r>
            <a:r>
              <a:rPr lang="es-MX" dirty="0"/>
              <a:t>, al llegar al polo positivo del semiconductor tipo N, la acumulación de portadores mayoritarios genera una “barrera de energía” que impide el paso fácil de los electrones.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Esto provoca que parte de la energía de estos se consuma para hacer que pasen; esta energía consumida se libera en forma de calor.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Finalmente, cuando la corriente llega al conductor, este absorbe e intenta retornar al equilibrio a los electrones, absorbiendo energía del ambiente y liberándola a través del semiconductor tipo P.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/>
              <a:t>Esta energía es nuevamente aprovechada para pasar por el siguiente semiconductor tipo N y repetir el proceso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96BC4A-C959-91D1-FCAB-01601C576022}"/>
              </a:ext>
            </a:extLst>
          </p:cNvPr>
          <p:cNvSpPr txBox="1"/>
          <p:nvPr/>
        </p:nvSpPr>
        <p:spPr>
          <a:xfrm>
            <a:off x="4745620" y="312516"/>
            <a:ext cx="3852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/>
              <a:t>Celda </a:t>
            </a:r>
            <a:r>
              <a:rPr lang="es-MX" sz="2400" dirty="0" err="1"/>
              <a:t>Peltier</a:t>
            </a:r>
            <a:r>
              <a:rPr lang="es-MX" sz="2400" dirty="0"/>
              <a:t>, principio físico</a:t>
            </a:r>
          </a:p>
        </p:txBody>
      </p:sp>
    </p:spTree>
    <p:extLst>
      <p:ext uri="{BB962C8B-B14F-4D97-AF65-F5344CB8AC3E}">
        <p14:creationId xmlns:p14="http://schemas.microsoft.com/office/powerpoint/2010/main" val="4193396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: Shape 1030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33" name="Oval 1032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35" name="Oval 103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037" name="Group 1036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40" name="Oval 1039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41" name="Oval 1040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1043" name="Rectangle 1042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Oval 1044">
            <a:extLst>
              <a:ext uri="{FF2B5EF4-FFF2-40B4-BE49-F238E27FC236}">
                <a16:creationId xmlns:a16="http://schemas.microsoft.com/office/drawing/2014/main" id="{28A00A08-E4E6-4184-B484-E0E03407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171" y="13882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047" name="Group 1046">
            <a:extLst>
              <a:ext uri="{FF2B5EF4-FFF2-40B4-BE49-F238E27FC236}">
                <a16:creationId xmlns:a16="http://schemas.microsoft.com/office/drawing/2014/main" id="{0780E404-3121-4F33-AF2D-65F659A97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7675" y="288981"/>
            <a:ext cx="1262947" cy="1335600"/>
            <a:chOff x="2678417" y="2427951"/>
            <a:chExt cx="1262947" cy="1335600"/>
          </a:xfrm>
        </p:grpSpPr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2339341D-8322-49F1-91DA-6D115CCAE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49" name="Oval 1048">
              <a:extLst>
                <a:ext uri="{FF2B5EF4-FFF2-40B4-BE49-F238E27FC236}">
                  <a16:creationId xmlns:a16="http://schemas.microsoft.com/office/drawing/2014/main" id="{7EB9DB0E-3B0E-411A-9274-448D565CA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7DDB30F-7BA4-5954-9868-27CE14FFF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3034657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/>
              <a:t>Aspecto fisico</a:t>
            </a:r>
          </a:p>
        </p:txBody>
      </p:sp>
      <p:grpSp>
        <p:nvGrpSpPr>
          <p:cNvPr id="1051" name="Group 1050">
            <a:extLst>
              <a:ext uri="{FF2B5EF4-FFF2-40B4-BE49-F238E27FC236}">
                <a16:creationId xmlns:a16="http://schemas.microsoft.com/office/drawing/2014/main" id="{4B158E9A-DBF4-4AA7-B6B7-8C8EB2FBD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25249" y="5435090"/>
            <a:ext cx="762805" cy="734873"/>
            <a:chOff x="7950336" y="1300590"/>
            <a:chExt cx="762805" cy="734873"/>
          </a:xfrm>
        </p:grpSpPr>
        <p:sp>
          <p:nvSpPr>
            <p:cNvPr id="1052" name="Freeform 5">
              <a:extLst>
                <a:ext uri="{FF2B5EF4-FFF2-40B4-BE49-F238E27FC236}">
                  <a16:creationId xmlns:a16="http://schemas.microsoft.com/office/drawing/2014/main" id="{6150ACFD-AEC6-42A3-A5A7-E7AD6B13E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20298" y="1428832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53" name="Freeform 6">
              <a:extLst>
                <a:ext uri="{FF2B5EF4-FFF2-40B4-BE49-F238E27FC236}">
                  <a16:creationId xmlns:a16="http://schemas.microsoft.com/office/drawing/2014/main" id="{DB4D1217-FEB1-4D2A-80F4-C227B66D72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066503" y="1339815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54" name="Freeform 8">
              <a:extLst>
                <a:ext uri="{FF2B5EF4-FFF2-40B4-BE49-F238E27FC236}">
                  <a16:creationId xmlns:a16="http://schemas.microsoft.com/office/drawing/2014/main" id="{0BCA7138-22BA-4785-8B3D-9D45213E8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17173" y="1608753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Celda peltier TEC1-12706 con kit de disipador y ventilador 12V">
            <a:extLst>
              <a:ext uri="{FF2B5EF4-FFF2-40B4-BE49-F238E27FC236}">
                <a16:creationId xmlns:a16="http://schemas.microsoft.com/office/drawing/2014/main" id="{C3E8D477-66D1-C935-D877-3DB6BFE3908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5776" y="675282"/>
            <a:ext cx="7345363" cy="5509022"/>
          </a:xfrm>
          <a:custGeom>
            <a:avLst/>
            <a:gdLst/>
            <a:ahLst/>
            <a:cxnLst/>
            <a:rect l="l" t="t" r="r" b="b"/>
            <a:pathLst>
              <a:path w="7345363" h="5761037">
                <a:moveTo>
                  <a:pt x="0" y="0"/>
                </a:moveTo>
                <a:lnTo>
                  <a:pt x="7345363" y="0"/>
                </a:lnTo>
                <a:lnTo>
                  <a:pt x="7345363" y="5761037"/>
                </a:lnTo>
                <a:lnTo>
                  <a:pt x="0" y="57610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232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FFFCE91-3104-0E45-B84C-D8E644C26FB7}"/>
              </a:ext>
            </a:extLst>
          </p:cNvPr>
          <p:cNvSpPr txBox="1"/>
          <p:nvPr/>
        </p:nvSpPr>
        <p:spPr>
          <a:xfrm>
            <a:off x="1087395" y="704335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Fuentes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D6187E7-D50A-CB45-A481-5E6C1B95A94A}"/>
              </a:ext>
            </a:extLst>
          </p:cNvPr>
          <p:cNvSpPr txBox="1"/>
          <p:nvPr/>
        </p:nvSpPr>
        <p:spPr>
          <a:xfrm>
            <a:off x="1087395" y="1618734"/>
            <a:ext cx="7807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[1] Blackburn, J. A. (2012). </a:t>
            </a:r>
            <a:r>
              <a:rPr lang="es-MX" i="1" dirty="0"/>
              <a:t>Modern Instrumentation for Scientists and Engineers</a:t>
            </a:r>
            <a:r>
              <a:rPr lang="es-MX" dirty="0"/>
              <a:t> (Softcover reprint of the original 1st ed. 2001 ed.). Springer.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45915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7D72C-9CA1-17AE-5A6A-D587BFB02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Introducción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5A92F-CC30-B6C7-6265-3221BA8C7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La escala de temperatura absoluta considera </a:t>
            </a:r>
            <a:r>
              <a:rPr lang="es-MX" dirty="0" err="1"/>
              <a:t>considera</a:t>
            </a:r>
            <a:r>
              <a:rPr lang="es-MX" dirty="0"/>
              <a:t> al cero cuando no hay movimiento molecular</a:t>
            </a:r>
          </a:p>
          <a:p>
            <a:r>
              <a:rPr lang="es-MX" dirty="0"/>
              <a:t>A este valor de referencia se le conoce como cero absoluto y tiene el siguiente factor de conversión:</a:t>
            </a:r>
          </a:p>
          <a:p>
            <a:endParaRPr lang="es-MX" dirty="0"/>
          </a:p>
          <a:p>
            <a:r>
              <a:rPr lang="es-MX" dirty="0"/>
              <a:t>El cero absoluto corresponde a -273.15 °C 0 -459.67 °F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B95888E-2ACA-A682-23AF-DC4D3F8AEDAD}"/>
                  </a:ext>
                </a:extLst>
              </p:cNvPr>
              <p:cNvSpPr txBox="1"/>
              <p:nvPr/>
            </p:nvSpPr>
            <p:spPr>
              <a:xfrm>
                <a:off x="4878658" y="3429000"/>
                <a:ext cx="185416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°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= °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s-MX" b="0" i="1" smtClean="0">
                          <a:latin typeface="Cambria Math" panose="02040503050406030204" pitchFamily="18" charset="0"/>
                        </a:rPr>
                        <m:t>+273.15</m:t>
                      </m:r>
                    </m:oMath>
                  </m:oMathPara>
                </a14:m>
                <a:endParaRPr lang="es-MX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B95888E-2ACA-A682-23AF-DC4D3F8AE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658" y="3429000"/>
                <a:ext cx="1854162" cy="276999"/>
              </a:xfrm>
              <a:prstGeom prst="rect">
                <a:avLst/>
              </a:prstGeom>
              <a:blipFill>
                <a:blip r:embed="rId2"/>
                <a:stretch>
                  <a:fillRect l="-2632" r="-3289" b="-6667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148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E02ED2-5871-3931-7490-121F55276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437185" cy="1997855"/>
          </a:xfrm>
        </p:spPr>
        <p:txBody>
          <a:bodyPr wrap="square" anchor="b">
            <a:normAutofit/>
          </a:bodyPr>
          <a:lstStyle/>
          <a:p>
            <a:r>
              <a:rPr lang="es-MX" dirty="0"/>
              <a:t>Termistores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745FA-11FA-95F8-29A4-EA383E614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5437187" cy="3415519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MX" sz="1600" b="0" i="0" dirty="0">
                <a:effectLst/>
                <a:latin typeface="Söhne"/>
              </a:rPr>
              <a:t>Un termistor es un dispositivo semiconductor que varía su resistencia eléctrica con la temperatura. El término "termistor" proviene de la combinación de "termo" (temperatura) y "resistor" (resistencia).</a:t>
            </a:r>
          </a:p>
          <a:p>
            <a:pPr>
              <a:lnSpc>
                <a:spcPct val="100000"/>
              </a:lnSpc>
            </a:pPr>
            <a:r>
              <a:rPr lang="es-MX" sz="1600" dirty="0">
                <a:latin typeface="Söhne"/>
              </a:rPr>
              <a:t>El termistor físicamente consiste de una mezcla de materiales encapsulados en una resina epoxica de donde emergen dos conductores.</a:t>
            </a:r>
          </a:p>
          <a:p>
            <a:pPr>
              <a:lnSpc>
                <a:spcPct val="100000"/>
              </a:lnSpc>
            </a:pPr>
            <a:r>
              <a:rPr lang="es-MX" sz="1600" dirty="0">
                <a:latin typeface="Söhne"/>
              </a:rPr>
              <a:t>Entre los materiales usados se encuentran semiconductores y mezclas de óxidos de manganeso, </a:t>
            </a:r>
            <a:r>
              <a:rPr lang="es-MX" sz="1600" dirty="0" err="1">
                <a:latin typeface="Söhne"/>
              </a:rPr>
              <a:t>nickel</a:t>
            </a:r>
            <a:r>
              <a:rPr lang="es-MX" sz="1600" dirty="0">
                <a:latin typeface="Söhne"/>
              </a:rPr>
              <a:t>, cobre y cobalto.</a:t>
            </a:r>
          </a:p>
          <a:p>
            <a:pPr>
              <a:lnSpc>
                <a:spcPct val="100000"/>
              </a:lnSpc>
            </a:pPr>
            <a:r>
              <a:rPr lang="es-MX" sz="1600" dirty="0">
                <a:latin typeface="Söhne"/>
              </a:rPr>
              <a:t>Esencialmente el termistor es un semiconductor con una banda de energía </a:t>
            </a:r>
            <a:r>
              <a:rPr lang="es-MX" sz="1600" dirty="0" err="1">
                <a:latin typeface="Söhne"/>
              </a:rPr>
              <a:t>Eg</a:t>
            </a:r>
            <a:endParaRPr lang="es-MX" sz="1600" dirty="0"/>
          </a:p>
        </p:txBody>
      </p:sp>
      <p:pic>
        <p:nvPicPr>
          <p:cNvPr id="5" name="Picture 4" descr="Several different types of electronic components">
            <a:extLst>
              <a:ext uri="{FF2B5EF4-FFF2-40B4-BE49-F238E27FC236}">
                <a16:creationId xmlns:a16="http://schemas.microsoft.com/office/drawing/2014/main" id="{FA944B09-35B4-0388-A8F0-703BB1EF1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924675" y="1875414"/>
            <a:ext cx="4713922" cy="3107171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963198-7FB5-561F-F5AD-A95A73D5F4E6}"/>
              </a:ext>
            </a:extLst>
          </p:cNvPr>
          <p:cNvSpPr txBox="1"/>
          <p:nvPr/>
        </p:nvSpPr>
        <p:spPr>
          <a:xfrm>
            <a:off x="9689392" y="6657945"/>
            <a:ext cx="25026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s-MX" sz="700">
                <a:solidFill>
                  <a:srgbClr val="FFFFFF"/>
                </a:solidFill>
                <a:hlinkClick r:id="rId3" tooltip="https://fp-basica-electricidad.blogspot.com/2019/02/ldr-termistor-display-y-ci-555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s-MX" sz="700">
                <a:solidFill>
                  <a:srgbClr val="FFFFFF"/>
                </a:solidFill>
              </a:rPr>
              <a:t> by Unknown Author is licensed under </a:t>
            </a:r>
            <a:r>
              <a:rPr lang="es-MX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s-MX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869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6A9D57-E89E-D15E-1979-05142156C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437185" cy="1997855"/>
          </a:xfrm>
        </p:spPr>
        <p:txBody>
          <a:bodyPr wrap="square" anchor="b">
            <a:normAutofit/>
          </a:bodyPr>
          <a:lstStyle/>
          <a:p>
            <a:r>
              <a:rPr lang="es-MX" b="1" i="0" dirty="0">
                <a:effectLst/>
                <a:latin typeface="Söhne"/>
              </a:rPr>
              <a:t>Tipos de Termistores</a:t>
            </a:r>
            <a:endParaRPr lang="es-MX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9E5E62-D2C7-244E-80FD-DEA54EB57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5437187" cy="3415519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es-MX" sz="1400" b="1" i="0" dirty="0">
                <a:effectLst/>
                <a:latin typeface="Söhne"/>
              </a:rPr>
              <a:t>Termistor NTC (Coeficiente de Temperatura Negativo):</a:t>
            </a:r>
            <a:endParaRPr lang="es-MX" sz="1400" b="0" i="0" dirty="0">
              <a:effectLst/>
              <a:latin typeface="Söhne"/>
            </a:endParaRPr>
          </a:p>
          <a:p>
            <a:pPr lvl="1">
              <a:lnSpc>
                <a:spcPct val="100000"/>
              </a:lnSpc>
            </a:pPr>
            <a:r>
              <a:rPr lang="es-MX" b="0" i="0" dirty="0">
                <a:effectLst/>
                <a:latin typeface="Söhne"/>
              </a:rPr>
              <a:t>La resistencia disminuye a medida que la temperatura aumenta.</a:t>
            </a:r>
          </a:p>
          <a:p>
            <a:pPr lvl="1">
              <a:lnSpc>
                <a:spcPct val="100000"/>
              </a:lnSpc>
            </a:pPr>
            <a:r>
              <a:rPr lang="es-MX" b="0" i="0" dirty="0">
                <a:effectLst/>
                <a:latin typeface="Söhne"/>
              </a:rPr>
              <a:t>Útil para medir temperatura en aplicaciones como sensores de temperatura.</a:t>
            </a:r>
          </a:p>
          <a:p>
            <a:pPr>
              <a:lnSpc>
                <a:spcPct val="100000"/>
              </a:lnSpc>
              <a:buFont typeface="+mj-lt"/>
              <a:buAutoNum type="arabicPeriod"/>
            </a:pPr>
            <a:r>
              <a:rPr lang="es-MX" sz="1400" b="1" i="0" dirty="0">
                <a:effectLst/>
                <a:latin typeface="Söhne"/>
              </a:rPr>
              <a:t>Termistor PTC (Coeficiente de Temperatura Positivo):</a:t>
            </a:r>
            <a:endParaRPr lang="es-MX" sz="1400" b="0" i="0" dirty="0">
              <a:effectLst/>
              <a:latin typeface="Söhne"/>
            </a:endParaRPr>
          </a:p>
          <a:p>
            <a:pPr lvl="1">
              <a:lnSpc>
                <a:spcPct val="100000"/>
              </a:lnSpc>
            </a:pPr>
            <a:r>
              <a:rPr lang="es-MX" b="0" i="0" dirty="0">
                <a:effectLst/>
                <a:latin typeface="Söhne"/>
              </a:rPr>
              <a:t>La resistencia aumenta a medida que la temperatura aumenta.</a:t>
            </a:r>
          </a:p>
          <a:p>
            <a:pPr lvl="1">
              <a:lnSpc>
                <a:spcPct val="100000"/>
              </a:lnSpc>
            </a:pPr>
            <a:r>
              <a:rPr lang="es-MX" b="0" i="0" dirty="0">
                <a:effectLst/>
                <a:latin typeface="Söhne"/>
              </a:rPr>
              <a:t>Utilizado en aplicaciones de control de temperatura, como encendido de motores eléctricos.</a:t>
            </a:r>
          </a:p>
          <a:p>
            <a:pPr>
              <a:lnSpc>
                <a:spcPct val="100000"/>
              </a:lnSpc>
            </a:pPr>
            <a:endParaRPr lang="es-MX" sz="1400" dirty="0"/>
          </a:p>
        </p:txBody>
      </p:sp>
      <p:pic>
        <p:nvPicPr>
          <p:cNvPr id="7" name="Picture 6" descr="Several different types of electronic components">
            <a:extLst>
              <a:ext uri="{FF2B5EF4-FFF2-40B4-BE49-F238E27FC236}">
                <a16:creationId xmlns:a16="http://schemas.microsoft.com/office/drawing/2014/main" id="{B3C26C25-F9D3-4AAC-D2C4-07D3E04EC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924675" y="1875414"/>
            <a:ext cx="4713922" cy="3107171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FD325D-078F-F882-F12A-97B286B58819}"/>
              </a:ext>
            </a:extLst>
          </p:cNvPr>
          <p:cNvSpPr txBox="1"/>
          <p:nvPr/>
        </p:nvSpPr>
        <p:spPr>
          <a:xfrm>
            <a:off x="9689392" y="6657945"/>
            <a:ext cx="25026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s-MX" sz="700">
                <a:solidFill>
                  <a:srgbClr val="FFFFFF"/>
                </a:solidFill>
                <a:hlinkClick r:id="rId3" tooltip="https://fp-basica-electricidad.blogspot.com/2019/02/ldr-termistor-display-y-ci-555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s-MX" sz="700">
                <a:solidFill>
                  <a:srgbClr val="FFFFFF"/>
                </a:solidFill>
              </a:rPr>
              <a:t> by Unknown Author is licensed under </a:t>
            </a:r>
            <a:r>
              <a:rPr lang="es-MX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s-MX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011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A40CB-7D83-5945-501E-F86C48B06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Funcionamiento de un Termistor NTC</a:t>
            </a:r>
            <a:endParaRPr lang="es-MX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715CB-962F-6727-0364-DC58D2EFD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La resistencia de un Termistor NTC se relaciona con la temperatura a través de la siguiente fórmula</a:t>
            </a:r>
            <a:endParaRPr lang="es-MX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AB7D971-A8BE-8F19-5979-5E138447D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970" y="2927891"/>
            <a:ext cx="2742155" cy="629347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062C09-7779-07D1-2EE7-FF88CF1DCA3E}"/>
              </a:ext>
            </a:extLst>
          </p:cNvPr>
          <p:cNvSpPr txBox="1"/>
          <p:nvPr/>
        </p:nvSpPr>
        <p:spPr>
          <a:xfrm>
            <a:off x="1195968" y="4443858"/>
            <a:ext cx="69778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 R(T) </a:t>
            </a:r>
            <a:r>
              <a:rPr lang="es-MX" sz="2000" dirty="0">
                <a:solidFill>
                  <a:srgbClr val="D1D5DB"/>
                </a:solidFill>
                <a:latin typeface="Söhne"/>
              </a:rPr>
              <a:t>es la resistencia del termistor a la temperatura 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D1D5DB"/>
                </a:solidFill>
                <a:latin typeface="Söhne"/>
              </a:rPr>
              <a:t>R0 es la resistencia a una temperatura de referencia T0​.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2000" dirty="0">
                <a:solidFill>
                  <a:srgbClr val="D1D5DB"/>
                </a:solidFill>
                <a:latin typeface="Söhne"/>
              </a:rPr>
              <a:t>β es un parámetro del termistor relacionado con la energía de la brecha (</a:t>
            </a:r>
            <a:r>
              <a:rPr lang="es-MX" sz="2000" dirty="0" err="1">
                <a:solidFill>
                  <a:srgbClr val="D1D5DB"/>
                </a:solidFill>
                <a:latin typeface="Söhne"/>
              </a:rPr>
              <a:t>Eg</a:t>
            </a:r>
            <a:r>
              <a:rPr lang="es-MX" sz="2000" dirty="0">
                <a:solidFill>
                  <a:srgbClr val="D1D5DB"/>
                </a:solidFill>
                <a:latin typeface="Söhne"/>
              </a:rPr>
              <a:t>​) y la constante de Boltzmann (k): β=</a:t>
            </a:r>
            <a:r>
              <a:rPr lang="es-MX" sz="2000" dirty="0" err="1">
                <a:solidFill>
                  <a:srgbClr val="D1D5DB"/>
                </a:solidFill>
                <a:latin typeface="Söhne"/>
              </a:rPr>
              <a:t>Eg</a:t>
            </a:r>
            <a:r>
              <a:rPr lang="es-MX" sz="2000" dirty="0">
                <a:solidFill>
                  <a:srgbClr val="D1D5DB"/>
                </a:solidFill>
                <a:latin typeface="Söhne"/>
              </a:rPr>
              <a:t>/2k​​.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0A9A0A-C8E7-2E0B-83C5-EF24661E9A36}"/>
              </a:ext>
            </a:extLst>
          </p:cNvPr>
          <p:cNvSpPr txBox="1"/>
          <p:nvPr/>
        </p:nvSpPr>
        <p:spPr>
          <a:xfrm>
            <a:off x="1159727" y="4086367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donde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AC0AD5-693F-AEC7-3AE2-36CC9964EF2A}"/>
              </a:ext>
            </a:extLst>
          </p:cNvPr>
          <p:cNvSpPr txBox="1"/>
          <p:nvPr/>
        </p:nvSpPr>
        <p:spPr>
          <a:xfrm>
            <a:off x="2801745" y="5889802"/>
            <a:ext cx="80483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hlinkClick r:id="rId3"/>
              </a:rPr>
              <a:t>https://www.digikey.com.mx/es/products/detail/panasonic-electronic-components/ERT-JZEG103FA/9646736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52146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A7E8F-8CFB-076C-DDDC-03EE6E60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/>
              <a:t>Caracterización del termistor por el método Steinhart- Hart</a:t>
            </a:r>
            <a:endParaRPr lang="es-MX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1875B-CC97-5C43-1740-02E8930C5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b="0" i="0">
                <a:solidFill>
                  <a:srgbClr val="D1D5DB"/>
                </a:solidFill>
                <a:effectLst/>
                <a:latin typeface="Söhne"/>
              </a:rPr>
              <a:t>La ecuación de Steinhart-Hart es un modelo matemático utilizado para describir la relación entre temperatura y resistencia de termistores. </a:t>
            </a:r>
          </a:p>
          <a:p>
            <a:r>
              <a:rPr lang="es-MX" b="0" i="0">
                <a:solidFill>
                  <a:srgbClr val="D1D5DB"/>
                </a:solidFill>
                <a:effectLst/>
                <a:latin typeface="Söhne"/>
              </a:rPr>
              <a:t>Se usa comúnmente para convertir mediciones de resistencia en lecturas de temperatura. </a:t>
            </a:r>
          </a:p>
          <a:p>
            <a:r>
              <a:rPr lang="es-MX" b="0" i="0">
                <a:solidFill>
                  <a:srgbClr val="D1D5DB"/>
                </a:solidFill>
                <a:effectLst/>
                <a:latin typeface="Söhne"/>
              </a:rPr>
              <a:t>La ecuación lleva el nombre de sus creadores, John H. Steinhart y Stanley R. Hart.</a:t>
            </a:r>
          </a:p>
          <a:p>
            <a:endParaRPr lang="es-MX">
              <a:solidFill>
                <a:srgbClr val="D1D5DB"/>
              </a:solidFill>
              <a:latin typeface="Söhne"/>
            </a:endParaRPr>
          </a:p>
          <a:p>
            <a:endParaRPr lang="es-MX">
              <a:solidFill>
                <a:srgbClr val="D1D5DB"/>
              </a:solidFill>
              <a:latin typeface="Söhne"/>
            </a:endParaRPr>
          </a:p>
          <a:p>
            <a:r>
              <a:rPr lang="es-MX">
                <a:solidFill>
                  <a:srgbClr val="D1D5DB"/>
                </a:solidFill>
                <a:latin typeface="Söhne"/>
              </a:rPr>
              <a:t>donde </a:t>
            </a:r>
          </a:p>
          <a:p>
            <a:pPr lvl="1"/>
            <a:r>
              <a:rPr lang="es-MX">
                <a:solidFill>
                  <a:srgbClr val="D1D5DB"/>
                </a:solidFill>
                <a:latin typeface="Söhne"/>
              </a:rPr>
              <a:t>R es la resistencia en Ohms</a:t>
            </a:r>
          </a:p>
          <a:p>
            <a:pPr lvl="1"/>
            <a:r>
              <a:rPr lang="es-MX"/>
              <a:t>T es la temperatura en Kelvin</a:t>
            </a:r>
          </a:p>
          <a:p>
            <a:pPr lvl="1"/>
            <a:r>
              <a:rPr lang="es-MX"/>
              <a:t>A, B, C son incógnitas a resolverse mediante una medición (T, R)</a:t>
            </a:r>
            <a:endParaRPr lang="es-MX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8DD22F-575C-206F-570B-089DB1B0E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517" y="3826747"/>
            <a:ext cx="2867425" cy="5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85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A7E8F-8CFB-076C-DDDC-03EE6E60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/>
              <a:t>Caracterización del termistor por el método Steinhart- Hart</a:t>
            </a:r>
            <a:endParaRPr lang="es-MX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1875B-CC97-5C43-1740-02E8930C5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>
                <a:solidFill>
                  <a:srgbClr val="D1D5DB"/>
                </a:solidFill>
                <a:latin typeface="Söhne"/>
              </a:rPr>
              <a:t>Para conocer los coeficientes A, B y C 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de </a:t>
            </a:r>
            <a:r>
              <a:rPr lang="es-MX" b="0" i="0" dirty="0" err="1">
                <a:solidFill>
                  <a:srgbClr val="D1D5DB"/>
                </a:solidFill>
                <a:effectLst/>
                <a:latin typeface="Söhne"/>
              </a:rPr>
              <a:t>Steinhart</a:t>
            </a:r>
            <a:r>
              <a:rPr lang="es-MX" b="0" i="0" dirty="0">
                <a:solidFill>
                  <a:srgbClr val="D1D5DB"/>
                </a:solidFill>
                <a:effectLst/>
                <a:latin typeface="Söhne"/>
              </a:rPr>
              <a:t>-Hart se requiere conocer tres puntos de operación y resolver el sistema</a:t>
            </a:r>
            <a:endParaRPr lang="es-MX" dirty="0">
              <a:solidFill>
                <a:srgbClr val="D1D5DB"/>
              </a:solidFill>
              <a:latin typeface="Söhne"/>
            </a:endParaRPr>
          </a:p>
          <a:p>
            <a:endParaRPr lang="es-MX" dirty="0">
              <a:solidFill>
                <a:srgbClr val="D1D5DB"/>
              </a:solidFill>
              <a:latin typeface="Söhne"/>
            </a:endParaRPr>
          </a:p>
          <a:p>
            <a:endParaRPr lang="es-MX" dirty="0">
              <a:solidFill>
                <a:srgbClr val="D1D5DB"/>
              </a:solidFill>
              <a:latin typeface="Söhne"/>
            </a:endParaRPr>
          </a:p>
          <a:p>
            <a:endParaRPr lang="es-MX" dirty="0">
              <a:solidFill>
                <a:srgbClr val="D1D5DB"/>
              </a:solidFill>
              <a:latin typeface="Söhne"/>
            </a:endParaRPr>
          </a:p>
          <a:p>
            <a:r>
              <a:rPr lang="es-MX" dirty="0">
                <a:solidFill>
                  <a:srgbClr val="D1D5DB"/>
                </a:solidFill>
                <a:latin typeface="Söhne"/>
              </a:rPr>
              <a:t>Para lo cual se requieren 3 mediciones (R1, T1), (R2, T) y (R3, T3) y resolver para ABC</a:t>
            </a:r>
            <a:endParaRPr lang="es-MX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643071-7783-F051-0B72-1764B5D45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655" y="2997734"/>
            <a:ext cx="3324689" cy="12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48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A7E8F-8CFB-076C-DDDC-03EE6E60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/>
              <a:t>Ejemplo del método </a:t>
            </a:r>
            <a:r>
              <a:rPr lang="es-MX" dirty="0" err="1"/>
              <a:t>Steinhart</a:t>
            </a:r>
            <a:r>
              <a:rPr lang="es-MX" dirty="0"/>
              <a:t>- Hart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81875B-CC97-5C43-1740-02E8930C5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>
                <a:solidFill>
                  <a:srgbClr val="D1D5DB"/>
                </a:solidFill>
                <a:latin typeface="Söhne"/>
              </a:rPr>
              <a:t>Se realizan tres mediciones de temperatura; T1 = 1.3 °C, T2 = 26.4 °C y T3 = 96.8 °C dando los siguientes resultados en la resistencia: R1 = 22.6K, R2 = 8.6K y R3 = 1K. Calcule los coeficientes A, B y C</a:t>
            </a:r>
          </a:p>
          <a:p>
            <a:endParaRPr lang="es-MX" dirty="0">
              <a:solidFill>
                <a:srgbClr val="D1D5DB"/>
              </a:solidFill>
              <a:latin typeface="Söhne"/>
            </a:endParaRPr>
          </a:p>
          <a:p>
            <a:endParaRPr lang="es-MX" dirty="0">
              <a:solidFill>
                <a:srgbClr val="D1D5DB"/>
              </a:solidFill>
              <a:latin typeface="Söhne"/>
            </a:endParaRPr>
          </a:p>
          <a:p>
            <a:endParaRPr lang="es-MX" dirty="0">
              <a:solidFill>
                <a:srgbClr val="D1D5DB"/>
              </a:solidFill>
              <a:latin typeface="Söhne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643071-7783-F051-0B72-1764B5D45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655" y="3131548"/>
            <a:ext cx="3324689" cy="12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879920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Sitka Heading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64896908C99C1479B771D63AC856605" ma:contentTypeVersion="3" ma:contentTypeDescription="Crear nuevo documento." ma:contentTypeScope="" ma:versionID="992e369b5f8f4aedd9e62ca7b66d8373">
  <xsd:schema xmlns:xsd="http://www.w3.org/2001/XMLSchema" xmlns:xs="http://www.w3.org/2001/XMLSchema" xmlns:p="http://schemas.microsoft.com/office/2006/metadata/properties" xmlns:ns2="3e6f2e33-3150-4873-82e3-e813df26e5e4" targetNamespace="http://schemas.microsoft.com/office/2006/metadata/properties" ma:root="true" ma:fieldsID="21e8e2480d63ab549f4fe2e04bbe25f8" ns2:_="">
    <xsd:import namespace="3e6f2e33-3150-4873-82e3-e813df26e5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6f2e33-3150-4873-82e3-e813df26e5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6E387BC-8BA9-404B-A2AF-0491B76DD40C}"/>
</file>

<file path=customXml/itemProps2.xml><?xml version="1.0" encoding="utf-8"?>
<ds:datastoreItem xmlns:ds="http://schemas.openxmlformats.org/officeDocument/2006/customXml" ds:itemID="{0FFAE0C6-62A3-4D1A-A3D1-1D39D29EC441}"/>
</file>

<file path=customXml/itemProps3.xml><?xml version="1.0" encoding="utf-8"?>
<ds:datastoreItem xmlns:ds="http://schemas.openxmlformats.org/officeDocument/2006/customXml" ds:itemID="{C1BC3E49-FD40-4221-8045-8647287DFF3D}"/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1662</Words>
  <Application>Microsoft Office PowerPoint</Application>
  <PresentationFormat>Widescreen</PresentationFormat>
  <Paragraphs>111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 Math</vt:lpstr>
      <vt:lpstr>Sitka Heading</vt:lpstr>
      <vt:lpstr>Söhne</vt:lpstr>
      <vt:lpstr>Source Sans Pro</vt:lpstr>
      <vt:lpstr>3DFloatVTI</vt:lpstr>
      <vt:lpstr> Medición de Temperatura </vt:lpstr>
      <vt:lpstr>Introducción</vt:lpstr>
      <vt:lpstr>Introducción</vt:lpstr>
      <vt:lpstr>Termistores</vt:lpstr>
      <vt:lpstr>Tipos de Termistores</vt:lpstr>
      <vt:lpstr>Funcionamiento de un Termistor NTC</vt:lpstr>
      <vt:lpstr>Caracterización del termistor por el método Steinhart- Hart</vt:lpstr>
      <vt:lpstr>Caracterización del termistor por el método Steinhart- Hart</vt:lpstr>
      <vt:lpstr>Ejemplo del método Steinhart- 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Efecto Peltier</vt:lpstr>
      <vt:lpstr>PowerPoint Presentation</vt:lpstr>
      <vt:lpstr>Aspecto fisico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Medición de Temperatura </dc:title>
  <dc:creator>Dr. Victor Hugo Benitez Baltazar</dc:creator>
  <cp:lastModifiedBy>Dr. Victor Hugo Benitez Baltazar</cp:lastModifiedBy>
  <cp:revision>1</cp:revision>
  <dcterms:created xsi:type="dcterms:W3CDTF">2023-09-20T17:02:18Z</dcterms:created>
  <dcterms:modified xsi:type="dcterms:W3CDTF">2025-03-24T14:16:11Z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0x010100464896908C99C1479B771D63AC856605</vt:lpwstr>
  </property>
</Properties>
</file>