
<file path=[Content_Types].xml><?xml version="1.0" encoding="utf-8"?>
<Types xmlns="http://schemas.openxmlformats.org/package/2006/content-types">
  <Default Extension="tmp" ContentType="image/png"/>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7" r:id="rId4"/>
  </p:sldMasterIdLst>
  <p:sldIdLst>
    <p:sldId id="256" r:id="rId5"/>
    <p:sldId id="270" r:id="rId6"/>
    <p:sldId id="272" r:id="rId7"/>
    <p:sldId id="273" r:id="rId8"/>
    <p:sldId id="275" r:id="rId9"/>
    <p:sldId id="278" r:id="rId10"/>
    <p:sldId id="279" r:id="rId11"/>
    <p:sldId id="280" r:id="rId12"/>
    <p:sldId id="276"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346" r:id="rId30"/>
    <p:sldId id="347" r:id="rId31"/>
    <p:sldId id="348" r:id="rId32"/>
    <p:sldId id="349" r:id="rId33"/>
    <p:sldId id="350" r:id="rId34"/>
    <p:sldId id="351" r:id="rId35"/>
    <p:sldId id="352" r:id="rId36"/>
    <p:sldId id="353" r:id="rId37"/>
    <p:sldId id="354" r:id="rId38"/>
    <p:sldId id="355" r:id="rId39"/>
    <p:sldId id="356" r:id="rId40"/>
    <p:sldId id="357" r:id="rId41"/>
    <p:sldId id="359" r:id="rId42"/>
    <p:sldId id="360" r:id="rId43"/>
    <p:sldId id="361" r:id="rId44"/>
    <p:sldId id="362" r:id="rId45"/>
    <p:sldId id="363" r:id="rId46"/>
    <p:sldId id="364" r:id="rId47"/>
    <p:sldId id="365" r:id="rId48"/>
    <p:sldId id="366" r:id="rId49"/>
    <p:sldId id="367" r:id="rId50"/>
    <p:sldId id="368" r:id="rId51"/>
    <p:sldId id="370" r:id="rId52"/>
    <p:sldId id="371" r:id="rId53"/>
    <p:sldId id="380" r:id="rId54"/>
    <p:sldId id="382" r:id="rId55"/>
    <p:sldId id="381" r:id="rId56"/>
    <p:sldId id="372" r:id="rId57"/>
    <p:sldId id="369" r:id="rId58"/>
    <p:sldId id="373" r:id="rId59"/>
    <p:sldId id="374" r:id="rId60"/>
    <p:sldId id="383" r:id="rId61"/>
    <p:sldId id="384" r:id="rId62"/>
    <p:sldId id="385" r:id="rId63"/>
    <p:sldId id="386" r:id="rId64"/>
    <p:sldId id="387" r:id="rId65"/>
    <p:sldId id="388" r:id="rId66"/>
    <p:sldId id="375" r:id="rId67"/>
    <p:sldId id="376" r:id="rId68"/>
    <p:sldId id="377" r:id="rId69"/>
    <p:sldId id="378" r:id="rId70"/>
    <p:sldId id="379" r:id="rId71"/>
    <p:sldId id="297" r:id="rId72"/>
    <p:sldId id="298" r:id="rId73"/>
    <p:sldId id="308" r:id="rId74"/>
    <p:sldId id="299" r:id="rId75"/>
    <p:sldId id="309" r:id="rId76"/>
    <p:sldId id="307" r:id="rId77"/>
    <p:sldId id="310" r:id="rId78"/>
    <p:sldId id="311" r:id="rId79"/>
    <p:sldId id="312" r:id="rId80"/>
    <p:sldId id="313" r:id="rId81"/>
    <p:sldId id="314" r:id="rId82"/>
    <p:sldId id="315" r:id="rId83"/>
    <p:sldId id="316" r:id="rId84"/>
    <p:sldId id="317" r:id="rId85"/>
    <p:sldId id="318" r:id="rId86"/>
    <p:sldId id="319" r:id="rId87"/>
    <p:sldId id="300" r:id="rId88"/>
    <p:sldId id="301" r:id="rId89"/>
    <p:sldId id="302" r:id="rId90"/>
    <p:sldId id="303" r:id="rId91"/>
    <p:sldId id="304" r:id="rId92"/>
    <p:sldId id="305" r:id="rId93"/>
    <p:sldId id="320" r:id="rId94"/>
    <p:sldId id="321" r:id="rId95"/>
    <p:sldId id="322" r:id="rId96"/>
    <p:sldId id="324" r:id="rId97"/>
    <p:sldId id="325" r:id="rId98"/>
    <p:sldId id="323" r:id="rId99"/>
    <p:sldId id="326" r:id="rId100"/>
    <p:sldId id="271" r:id="rId101"/>
    <p:sldId id="414" r:id="rId102"/>
    <p:sldId id="405" r:id="rId103"/>
    <p:sldId id="406" r:id="rId104"/>
    <p:sldId id="407" r:id="rId105"/>
    <p:sldId id="408" r:id="rId106"/>
    <p:sldId id="409" r:id="rId107"/>
    <p:sldId id="410" r:id="rId108"/>
    <p:sldId id="404" r:id="rId109"/>
    <p:sldId id="401" r:id="rId110"/>
    <p:sldId id="417" r:id="rId111"/>
    <p:sldId id="418" r:id="rId112"/>
    <p:sldId id="400" r:id="rId113"/>
    <p:sldId id="402" r:id="rId114"/>
    <p:sldId id="416" r:id="rId115"/>
    <p:sldId id="403" r:id="rId116"/>
    <p:sldId id="411" r:id="rId117"/>
    <p:sldId id="412" r:id="rId118"/>
    <p:sldId id="413" r:id="rId119"/>
    <p:sldId id="415" r:id="rId1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D95235-FB49-42DB-AF2D-DF5EE8D4F725}" v="2" dt="2026-01-26T16:55:19.443"/>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4"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theme" Target="theme/theme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tableStyles" Target="tableStyle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microsoft.com/office/2016/11/relationships/changesInfo" Target="changesInfos/changesInfo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presProps" Target="presProps.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DRO GONZALEZ ZAMORA" userId="d00a3411-a231-4ed7-b343-94d2db4c1e52" providerId="ADAL" clId="{57A3BD9A-13F8-4C13-B65F-4E5DAFD45196}"/>
    <pc:docChg chg="addSld delSld modSld">
      <pc:chgData name="PEDRO GONZALEZ ZAMORA" userId="d00a3411-a231-4ed7-b343-94d2db4c1e52" providerId="ADAL" clId="{57A3BD9A-13F8-4C13-B65F-4E5DAFD45196}" dt="2026-01-26T16:55:40.413" v="78" actId="20577"/>
      <pc:docMkLst>
        <pc:docMk/>
      </pc:docMkLst>
      <pc:sldChg chg="modSp mod">
        <pc:chgData name="PEDRO GONZALEZ ZAMORA" userId="d00a3411-a231-4ed7-b343-94d2db4c1e52" providerId="ADAL" clId="{57A3BD9A-13F8-4C13-B65F-4E5DAFD45196}" dt="2026-01-26T16:55:40.413" v="78" actId="20577"/>
        <pc:sldMkLst>
          <pc:docMk/>
          <pc:sldMk cId="772178845" sldId="256"/>
        </pc:sldMkLst>
        <pc:spChg chg="mod">
          <ac:chgData name="PEDRO GONZALEZ ZAMORA" userId="d00a3411-a231-4ed7-b343-94d2db4c1e52" providerId="ADAL" clId="{57A3BD9A-13F8-4C13-B65F-4E5DAFD45196}" dt="2026-01-26T16:55:40.413" v="78" actId="20577"/>
          <ac:spMkLst>
            <pc:docMk/>
            <pc:sldMk cId="772178845" sldId="256"/>
            <ac:spMk id="3" creationId="{00000000-0000-0000-0000-000000000000}"/>
          </ac:spMkLst>
        </pc:spChg>
      </pc:sldChg>
      <pc:sldChg chg="delSp add setBg delDesignElem">
        <pc:chgData name="PEDRO GONZALEZ ZAMORA" userId="d00a3411-a231-4ed7-b343-94d2db4c1e52" providerId="ADAL" clId="{57A3BD9A-13F8-4C13-B65F-4E5DAFD45196}" dt="2026-01-26T16:55:06.310" v="7"/>
        <pc:sldMkLst>
          <pc:docMk/>
          <pc:sldMk cId="2670910568" sldId="271"/>
        </pc:sldMkLst>
        <pc:spChg chg="del">
          <ac:chgData name="PEDRO GONZALEZ ZAMORA" userId="d00a3411-a231-4ed7-b343-94d2db4c1e52" providerId="ADAL" clId="{57A3BD9A-13F8-4C13-B65F-4E5DAFD45196}" dt="2026-01-26T16:55:06.310" v="7"/>
          <ac:spMkLst>
            <pc:docMk/>
            <pc:sldMk cId="2670910568" sldId="271"/>
            <ac:spMk id="9" creationId="{CB49665F-0298-4449-8D2D-209989CB9EE3}"/>
          </ac:spMkLst>
        </pc:spChg>
        <pc:spChg chg="del">
          <ac:chgData name="PEDRO GONZALEZ ZAMORA" userId="d00a3411-a231-4ed7-b343-94d2db4c1e52" providerId="ADAL" clId="{57A3BD9A-13F8-4C13-B65F-4E5DAFD45196}" dt="2026-01-26T16:55:06.310" v="7"/>
          <ac:spMkLst>
            <pc:docMk/>
            <pc:sldMk cId="2670910568" sldId="271"/>
            <ac:spMk id="11" creationId="{A71EEC14-174A-46FA-B046-474750457130}"/>
          </ac:spMkLst>
        </pc:spChg>
        <pc:grpChg chg="del">
          <ac:chgData name="PEDRO GONZALEZ ZAMORA" userId="d00a3411-a231-4ed7-b343-94d2db4c1e52" providerId="ADAL" clId="{57A3BD9A-13F8-4C13-B65F-4E5DAFD45196}" dt="2026-01-26T16:55:06.310" v="7"/>
          <ac:grpSpMkLst>
            <pc:docMk/>
            <pc:sldMk cId="2670910568" sldId="271"/>
            <ac:grpSpMk id="13" creationId="{EEB6CB95-E653-4C6C-AE51-62FD848E8D5B}"/>
          </ac:grpSpMkLst>
        </pc:grpChg>
        <pc:grpChg chg="del">
          <ac:chgData name="PEDRO GONZALEZ ZAMORA" userId="d00a3411-a231-4ed7-b343-94d2db4c1e52" providerId="ADAL" clId="{57A3BD9A-13F8-4C13-B65F-4E5DAFD45196}" dt="2026-01-26T16:55:06.310" v="7"/>
          <ac:grpSpMkLst>
            <pc:docMk/>
            <pc:sldMk cId="2670910568" sldId="271"/>
            <ac:grpSpMk id="17" creationId="{43F5E015-E085-4624-B431-B42414448684}"/>
          </ac:grpSpMkLst>
        </pc:grpChg>
      </pc:sldChg>
      <pc:sldChg chg="del">
        <pc:chgData name="PEDRO GONZALEZ ZAMORA" userId="d00a3411-a231-4ed7-b343-94d2db4c1e52" providerId="ADAL" clId="{57A3BD9A-13F8-4C13-B65F-4E5DAFD45196}" dt="2026-01-26T16:54:54.347" v="0" actId="2696"/>
        <pc:sldMkLst>
          <pc:docMk/>
          <pc:sldMk cId="4162008890" sldId="271"/>
        </pc:sldMkLst>
      </pc:sldChg>
      <pc:sldChg chg="delSp add setBg delDesignElem">
        <pc:chgData name="PEDRO GONZALEZ ZAMORA" userId="d00a3411-a231-4ed7-b343-94d2db4c1e52" providerId="ADAL" clId="{57A3BD9A-13F8-4C13-B65F-4E5DAFD45196}" dt="2026-01-26T16:55:06.310" v="7"/>
        <pc:sldMkLst>
          <pc:docMk/>
          <pc:sldMk cId="802703093" sldId="400"/>
        </pc:sldMkLst>
        <pc:spChg chg="del">
          <ac:chgData name="PEDRO GONZALEZ ZAMORA" userId="d00a3411-a231-4ed7-b343-94d2db4c1e52" providerId="ADAL" clId="{57A3BD9A-13F8-4C13-B65F-4E5DAFD45196}" dt="2026-01-26T16:55:06.310" v="7"/>
          <ac:spMkLst>
            <pc:docMk/>
            <pc:sldMk cId="802703093" sldId="400"/>
            <ac:spMk id="9" creationId="{5C8908E2-EE49-44D2-9428-A28D2312A8D5}"/>
          </ac:spMkLst>
        </pc:spChg>
        <pc:spChg chg="del">
          <ac:chgData name="PEDRO GONZALEZ ZAMORA" userId="d00a3411-a231-4ed7-b343-94d2db4c1e52" providerId="ADAL" clId="{57A3BD9A-13F8-4C13-B65F-4E5DAFD45196}" dt="2026-01-26T16:55:06.310" v="7"/>
          <ac:spMkLst>
            <pc:docMk/>
            <pc:sldMk cId="802703093" sldId="400"/>
            <ac:spMk id="15" creationId="{7449A6C7-D15F-4AA5-BFA5-71A404B47016}"/>
          </ac:spMkLst>
        </pc:spChg>
        <pc:spChg chg="del">
          <ac:chgData name="PEDRO GONZALEZ ZAMORA" userId="d00a3411-a231-4ed7-b343-94d2db4c1e52" providerId="ADAL" clId="{57A3BD9A-13F8-4C13-B65F-4E5DAFD45196}" dt="2026-01-26T16:55:06.310" v="7"/>
          <ac:spMkLst>
            <pc:docMk/>
            <pc:sldMk cId="802703093" sldId="400"/>
            <ac:spMk id="17" creationId="{ED888B23-07FA-482A-96DF-47E31AF1A603}"/>
          </ac:spMkLst>
        </pc:spChg>
        <pc:grpChg chg="del">
          <ac:chgData name="PEDRO GONZALEZ ZAMORA" userId="d00a3411-a231-4ed7-b343-94d2db4c1e52" providerId="ADAL" clId="{57A3BD9A-13F8-4C13-B65F-4E5DAFD45196}" dt="2026-01-26T16:55:06.310" v="7"/>
          <ac:grpSpMkLst>
            <pc:docMk/>
            <pc:sldMk cId="802703093" sldId="400"/>
            <ac:grpSpMk id="11" creationId="{05314994-6337-4875-8CF5-652CAFE8342C}"/>
          </ac:grpSpMkLst>
        </pc:grpChg>
      </pc:sldChg>
      <pc:sldChg chg="del">
        <pc:chgData name="PEDRO GONZALEZ ZAMORA" userId="d00a3411-a231-4ed7-b343-94d2db4c1e52" providerId="ADAL" clId="{57A3BD9A-13F8-4C13-B65F-4E5DAFD45196}" dt="2026-01-26T16:54:54.347" v="0" actId="2696"/>
        <pc:sldMkLst>
          <pc:docMk/>
          <pc:sldMk cId="3481305990" sldId="400"/>
        </pc:sldMkLst>
      </pc:sldChg>
      <pc:sldChg chg="del">
        <pc:chgData name="PEDRO GONZALEZ ZAMORA" userId="d00a3411-a231-4ed7-b343-94d2db4c1e52" providerId="ADAL" clId="{57A3BD9A-13F8-4C13-B65F-4E5DAFD45196}" dt="2026-01-26T16:54:54.347" v="0" actId="2696"/>
        <pc:sldMkLst>
          <pc:docMk/>
          <pc:sldMk cId="2022560274" sldId="401"/>
        </pc:sldMkLst>
      </pc:sldChg>
      <pc:sldChg chg="add">
        <pc:chgData name="PEDRO GONZALEZ ZAMORA" userId="d00a3411-a231-4ed7-b343-94d2db4c1e52" providerId="ADAL" clId="{57A3BD9A-13F8-4C13-B65F-4E5DAFD45196}" dt="2026-01-26T16:55:06.310" v="7"/>
        <pc:sldMkLst>
          <pc:docMk/>
          <pc:sldMk cId="2286626315" sldId="401"/>
        </pc:sldMkLst>
      </pc:sldChg>
      <pc:sldChg chg="del">
        <pc:chgData name="PEDRO GONZALEZ ZAMORA" userId="d00a3411-a231-4ed7-b343-94d2db4c1e52" providerId="ADAL" clId="{57A3BD9A-13F8-4C13-B65F-4E5DAFD45196}" dt="2026-01-26T16:54:54.347" v="0" actId="2696"/>
        <pc:sldMkLst>
          <pc:docMk/>
          <pc:sldMk cId="52397904" sldId="402"/>
        </pc:sldMkLst>
      </pc:sldChg>
      <pc:sldChg chg="delSp add setBg delDesignElem">
        <pc:chgData name="PEDRO GONZALEZ ZAMORA" userId="d00a3411-a231-4ed7-b343-94d2db4c1e52" providerId="ADAL" clId="{57A3BD9A-13F8-4C13-B65F-4E5DAFD45196}" dt="2026-01-26T16:55:06.310" v="7"/>
        <pc:sldMkLst>
          <pc:docMk/>
          <pc:sldMk cId="4293854819" sldId="402"/>
        </pc:sldMkLst>
        <pc:spChg chg="del">
          <ac:chgData name="PEDRO GONZALEZ ZAMORA" userId="d00a3411-a231-4ed7-b343-94d2db4c1e52" providerId="ADAL" clId="{57A3BD9A-13F8-4C13-B65F-4E5DAFD45196}" dt="2026-01-26T16:55:06.310" v="7"/>
          <ac:spMkLst>
            <pc:docMk/>
            <pc:sldMk cId="4293854819" sldId="402"/>
            <ac:spMk id="9" creationId="{5C8908E2-EE49-44D2-9428-A28D2312A8D5}"/>
          </ac:spMkLst>
        </pc:spChg>
        <pc:spChg chg="del">
          <ac:chgData name="PEDRO GONZALEZ ZAMORA" userId="d00a3411-a231-4ed7-b343-94d2db4c1e52" providerId="ADAL" clId="{57A3BD9A-13F8-4C13-B65F-4E5DAFD45196}" dt="2026-01-26T16:55:06.310" v="7"/>
          <ac:spMkLst>
            <pc:docMk/>
            <pc:sldMk cId="4293854819" sldId="402"/>
            <ac:spMk id="15" creationId="{7449A6C7-D15F-4AA5-BFA5-71A404B47016}"/>
          </ac:spMkLst>
        </pc:spChg>
        <pc:spChg chg="del">
          <ac:chgData name="PEDRO GONZALEZ ZAMORA" userId="d00a3411-a231-4ed7-b343-94d2db4c1e52" providerId="ADAL" clId="{57A3BD9A-13F8-4C13-B65F-4E5DAFD45196}" dt="2026-01-26T16:55:06.310" v="7"/>
          <ac:spMkLst>
            <pc:docMk/>
            <pc:sldMk cId="4293854819" sldId="402"/>
            <ac:spMk id="17" creationId="{ED888B23-07FA-482A-96DF-47E31AF1A603}"/>
          </ac:spMkLst>
        </pc:spChg>
        <pc:grpChg chg="del">
          <ac:chgData name="PEDRO GONZALEZ ZAMORA" userId="d00a3411-a231-4ed7-b343-94d2db4c1e52" providerId="ADAL" clId="{57A3BD9A-13F8-4C13-B65F-4E5DAFD45196}" dt="2026-01-26T16:55:06.310" v="7"/>
          <ac:grpSpMkLst>
            <pc:docMk/>
            <pc:sldMk cId="4293854819" sldId="402"/>
            <ac:grpSpMk id="11" creationId="{05314994-6337-4875-8CF5-652CAFE8342C}"/>
          </ac:grpSpMkLst>
        </pc:grpChg>
      </pc:sldChg>
      <pc:sldChg chg="del">
        <pc:chgData name="PEDRO GONZALEZ ZAMORA" userId="d00a3411-a231-4ed7-b343-94d2db4c1e52" providerId="ADAL" clId="{57A3BD9A-13F8-4C13-B65F-4E5DAFD45196}" dt="2026-01-26T16:54:54.347" v="0" actId="2696"/>
        <pc:sldMkLst>
          <pc:docMk/>
          <pc:sldMk cId="125142260" sldId="403"/>
        </pc:sldMkLst>
      </pc:sldChg>
      <pc:sldChg chg="add">
        <pc:chgData name="PEDRO GONZALEZ ZAMORA" userId="d00a3411-a231-4ed7-b343-94d2db4c1e52" providerId="ADAL" clId="{57A3BD9A-13F8-4C13-B65F-4E5DAFD45196}" dt="2026-01-26T16:55:06.310" v="7"/>
        <pc:sldMkLst>
          <pc:docMk/>
          <pc:sldMk cId="2062796924" sldId="403"/>
        </pc:sldMkLst>
      </pc:sldChg>
      <pc:sldChg chg="del">
        <pc:chgData name="PEDRO GONZALEZ ZAMORA" userId="d00a3411-a231-4ed7-b343-94d2db4c1e52" providerId="ADAL" clId="{57A3BD9A-13F8-4C13-B65F-4E5DAFD45196}" dt="2026-01-26T16:54:54.347" v="0" actId="2696"/>
        <pc:sldMkLst>
          <pc:docMk/>
          <pc:sldMk cId="1992840211" sldId="404"/>
        </pc:sldMkLst>
      </pc:sldChg>
      <pc:sldChg chg="delSp add setBg delDesignElem">
        <pc:chgData name="PEDRO GONZALEZ ZAMORA" userId="d00a3411-a231-4ed7-b343-94d2db4c1e52" providerId="ADAL" clId="{57A3BD9A-13F8-4C13-B65F-4E5DAFD45196}" dt="2026-01-26T16:55:06.310" v="7"/>
        <pc:sldMkLst>
          <pc:docMk/>
          <pc:sldMk cId="2546096253" sldId="404"/>
        </pc:sldMkLst>
        <pc:spChg chg="del">
          <ac:chgData name="PEDRO GONZALEZ ZAMORA" userId="d00a3411-a231-4ed7-b343-94d2db4c1e52" providerId="ADAL" clId="{57A3BD9A-13F8-4C13-B65F-4E5DAFD45196}" dt="2026-01-26T16:55:06.310" v="7"/>
          <ac:spMkLst>
            <pc:docMk/>
            <pc:sldMk cId="2546096253" sldId="404"/>
            <ac:spMk id="9" creationId="{5C8908E2-EE49-44D2-9428-A28D2312A8D5}"/>
          </ac:spMkLst>
        </pc:spChg>
        <pc:spChg chg="del">
          <ac:chgData name="PEDRO GONZALEZ ZAMORA" userId="d00a3411-a231-4ed7-b343-94d2db4c1e52" providerId="ADAL" clId="{57A3BD9A-13F8-4C13-B65F-4E5DAFD45196}" dt="2026-01-26T16:55:06.310" v="7"/>
          <ac:spMkLst>
            <pc:docMk/>
            <pc:sldMk cId="2546096253" sldId="404"/>
            <ac:spMk id="15" creationId="{7449A6C7-D15F-4AA5-BFA5-71A404B47016}"/>
          </ac:spMkLst>
        </pc:spChg>
        <pc:spChg chg="del">
          <ac:chgData name="PEDRO GONZALEZ ZAMORA" userId="d00a3411-a231-4ed7-b343-94d2db4c1e52" providerId="ADAL" clId="{57A3BD9A-13F8-4C13-B65F-4E5DAFD45196}" dt="2026-01-26T16:55:06.310" v="7"/>
          <ac:spMkLst>
            <pc:docMk/>
            <pc:sldMk cId="2546096253" sldId="404"/>
            <ac:spMk id="17" creationId="{ED888B23-07FA-482A-96DF-47E31AF1A603}"/>
          </ac:spMkLst>
        </pc:spChg>
        <pc:grpChg chg="del">
          <ac:chgData name="PEDRO GONZALEZ ZAMORA" userId="d00a3411-a231-4ed7-b343-94d2db4c1e52" providerId="ADAL" clId="{57A3BD9A-13F8-4C13-B65F-4E5DAFD45196}" dt="2026-01-26T16:55:06.310" v="7"/>
          <ac:grpSpMkLst>
            <pc:docMk/>
            <pc:sldMk cId="2546096253" sldId="404"/>
            <ac:grpSpMk id="11" creationId="{05314994-6337-4875-8CF5-652CAFE8342C}"/>
          </ac:grpSpMkLst>
        </pc:grpChg>
      </pc:sldChg>
      <pc:sldChg chg="delSp add setBg delDesignElem">
        <pc:chgData name="PEDRO GONZALEZ ZAMORA" userId="d00a3411-a231-4ed7-b343-94d2db4c1e52" providerId="ADAL" clId="{57A3BD9A-13F8-4C13-B65F-4E5DAFD45196}" dt="2026-01-26T16:55:06.310" v="7"/>
        <pc:sldMkLst>
          <pc:docMk/>
          <pc:sldMk cId="562845520" sldId="405"/>
        </pc:sldMkLst>
        <pc:spChg chg="del">
          <ac:chgData name="PEDRO GONZALEZ ZAMORA" userId="d00a3411-a231-4ed7-b343-94d2db4c1e52" providerId="ADAL" clId="{57A3BD9A-13F8-4C13-B65F-4E5DAFD45196}" dt="2026-01-26T16:55:06.310" v="7"/>
          <ac:spMkLst>
            <pc:docMk/>
            <pc:sldMk cId="562845520" sldId="405"/>
            <ac:spMk id="9" creationId="{79BB35BC-D5C2-4C8B-A22A-A71E6191913B}"/>
          </ac:spMkLst>
        </pc:spChg>
      </pc:sldChg>
      <pc:sldChg chg="del">
        <pc:chgData name="PEDRO GONZALEZ ZAMORA" userId="d00a3411-a231-4ed7-b343-94d2db4c1e52" providerId="ADAL" clId="{57A3BD9A-13F8-4C13-B65F-4E5DAFD45196}" dt="2026-01-26T16:54:54.347" v="0" actId="2696"/>
        <pc:sldMkLst>
          <pc:docMk/>
          <pc:sldMk cId="2487669867" sldId="405"/>
        </pc:sldMkLst>
      </pc:sldChg>
      <pc:sldChg chg="del">
        <pc:chgData name="PEDRO GONZALEZ ZAMORA" userId="d00a3411-a231-4ed7-b343-94d2db4c1e52" providerId="ADAL" clId="{57A3BD9A-13F8-4C13-B65F-4E5DAFD45196}" dt="2026-01-26T16:54:54.347" v="0" actId="2696"/>
        <pc:sldMkLst>
          <pc:docMk/>
          <pc:sldMk cId="157275025" sldId="406"/>
        </pc:sldMkLst>
      </pc:sldChg>
      <pc:sldChg chg="add">
        <pc:chgData name="PEDRO GONZALEZ ZAMORA" userId="d00a3411-a231-4ed7-b343-94d2db4c1e52" providerId="ADAL" clId="{57A3BD9A-13F8-4C13-B65F-4E5DAFD45196}" dt="2026-01-26T16:55:06.310" v="7"/>
        <pc:sldMkLst>
          <pc:docMk/>
          <pc:sldMk cId="3119368474" sldId="406"/>
        </pc:sldMkLst>
      </pc:sldChg>
      <pc:sldChg chg="del">
        <pc:chgData name="PEDRO GONZALEZ ZAMORA" userId="d00a3411-a231-4ed7-b343-94d2db4c1e52" providerId="ADAL" clId="{57A3BD9A-13F8-4C13-B65F-4E5DAFD45196}" dt="2026-01-26T16:54:54.347" v="0" actId="2696"/>
        <pc:sldMkLst>
          <pc:docMk/>
          <pc:sldMk cId="2913848171" sldId="407"/>
        </pc:sldMkLst>
      </pc:sldChg>
      <pc:sldChg chg="add">
        <pc:chgData name="PEDRO GONZALEZ ZAMORA" userId="d00a3411-a231-4ed7-b343-94d2db4c1e52" providerId="ADAL" clId="{57A3BD9A-13F8-4C13-B65F-4E5DAFD45196}" dt="2026-01-26T16:55:06.310" v="7"/>
        <pc:sldMkLst>
          <pc:docMk/>
          <pc:sldMk cId="4112738205" sldId="407"/>
        </pc:sldMkLst>
      </pc:sldChg>
      <pc:sldChg chg="add">
        <pc:chgData name="PEDRO GONZALEZ ZAMORA" userId="d00a3411-a231-4ed7-b343-94d2db4c1e52" providerId="ADAL" clId="{57A3BD9A-13F8-4C13-B65F-4E5DAFD45196}" dt="2026-01-26T16:55:06.310" v="7"/>
        <pc:sldMkLst>
          <pc:docMk/>
          <pc:sldMk cId="1576617781" sldId="408"/>
        </pc:sldMkLst>
      </pc:sldChg>
      <pc:sldChg chg="del">
        <pc:chgData name="PEDRO GONZALEZ ZAMORA" userId="d00a3411-a231-4ed7-b343-94d2db4c1e52" providerId="ADAL" clId="{57A3BD9A-13F8-4C13-B65F-4E5DAFD45196}" dt="2026-01-26T16:54:54.347" v="0" actId="2696"/>
        <pc:sldMkLst>
          <pc:docMk/>
          <pc:sldMk cId="1738217436" sldId="408"/>
        </pc:sldMkLst>
      </pc:sldChg>
      <pc:sldChg chg="add">
        <pc:chgData name="PEDRO GONZALEZ ZAMORA" userId="d00a3411-a231-4ed7-b343-94d2db4c1e52" providerId="ADAL" clId="{57A3BD9A-13F8-4C13-B65F-4E5DAFD45196}" dt="2026-01-26T16:55:06.310" v="7"/>
        <pc:sldMkLst>
          <pc:docMk/>
          <pc:sldMk cId="1940456923" sldId="409"/>
        </pc:sldMkLst>
      </pc:sldChg>
      <pc:sldChg chg="del">
        <pc:chgData name="PEDRO GONZALEZ ZAMORA" userId="d00a3411-a231-4ed7-b343-94d2db4c1e52" providerId="ADAL" clId="{57A3BD9A-13F8-4C13-B65F-4E5DAFD45196}" dt="2026-01-26T16:54:54.347" v="0" actId="2696"/>
        <pc:sldMkLst>
          <pc:docMk/>
          <pc:sldMk cId="2330034264" sldId="409"/>
        </pc:sldMkLst>
      </pc:sldChg>
      <pc:sldChg chg="add">
        <pc:chgData name="PEDRO GONZALEZ ZAMORA" userId="d00a3411-a231-4ed7-b343-94d2db4c1e52" providerId="ADAL" clId="{57A3BD9A-13F8-4C13-B65F-4E5DAFD45196}" dt="2026-01-26T16:55:06.310" v="7"/>
        <pc:sldMkLst>
          <pc:docMk/>
          <pc:sldMk cId="1732257210" sldId="410"/>
        </pc:sldMkLst>
      </pc:sldChg>
      <pc:sldChg chg="del">
        <pc:chgData name="PEDRO GONZALEZ ZAMORA" userId="d00a3411-a231-4ed7-b343-94d2db4c1e52" providerId="ADAL" clId="{57A3BD9A-13F8-4C13-B65F-4E5DAFD45196}" dt="2026-01-26T16:54:54.347" v="0" actId="2696"/>
        <pc:sldMkLst>
          <pc:docMk/>
          <pc:sldMk cId="3552194815" sldId="410"/>
        </pc:sldMkLst>
      </pc:sldChg>
      <pc:sldChg chg="del">
        <pc:chgData name="PEDRO GONZALEZ ZAMORA" userId="d00a3411-a231-4ed7-b343-94d2db4c1e52" providerId="ADAL" clId="{57A3BD9A-13F8-4C13-B65F-4E5DAFD45196}" dt="2026-01-26T16:54:54.347" v="0" actId="2696"/>
        <pc:sldMkLst>
          <pc:docMk/>
          <pc:sldMk cId="855646708" sldId="411"/>
        </pc:sldMkLst>
      </pc:sldChg>
      <pc:sldChg chg="add">
        <pc:chgData name="PEDRO GONZALEZ ZAMORA" userId="d00a3411-a231-4ed7-b343-94d2db4c1e52" providerId="ADAL" clId="{57A3BD9A-13F8-4C13-B65F-4E5DAFD45196}" dt="2026-01-26T16:55:06.310" v="7"/>
        <pc:sldMkLst>
          <pc:docMk/>
          <pc:sldMk cId="1026848584" sldId="411"/>
        </pc:sldMkLst>
      </pc:sldChg>
      <pc:sldChg chg="del">
        <pc:chgData name="PEDRO GONZALEZ ZAMORA" userId="d00a3411-a231-4ed7-b343-94d2db4c1e52" providerId="ADAL" clId="{57A3BD9A-13F8-4C13-B65F-4E5DAFD45196}" dt="2026-01-26T16:54:54.347" v="0" actId="2696"/>
        <pc:sldMkLst>
          <pc:docMk/>
          <pc:sldMk cId="2084301279" sldId="412"/>
        </pc:sldMkLst>
      </pc:sldChg>
      <pc:sldChg chg="add">
        <pc:chgData name="PEDRO GONZALEZ ZAMORA" userId="d00a3411-a231-4ed7-b343-94d2db4c1e52" providerId="ADAL" clId="{57A3BD9A-13F8-4C13-B65F-4E5DAFD45196}" dt="2026-01-26T16:55:06.310" v="7"/>
        <pc:sldMkLst>
          <pc:docMk/>
          <pc:sldMk cId="3278856492" sldId="412"/>
        </pc:sldMkLst>
      </pc:sldChg>
      <pc:sldChg chg="delSp add setBg delDesignElem">
        <pc:chgData name="PEDRO GONZALEZ ZAMORA" userId="d00a3411-a231-4ed7-b343-94d2db4c1e52" providerId="ADAL" clId="{57A3BD9A-13F8-4C13-B65F-4E5DAFD45196}" dt="2026-01-26T16:55:06.310" v="7"/>
        <pc:sldMkLst>
          <pc:docMk/>
          <pc:sldMk cId="660357934" sldId="413"/>
        </pc:sldMkLst>
        <pc:spChg chg="del">
          <ac:chgData name="PEDRO GONZALEZ ZAMORA" userId="d00a3411-a231-4ed7-b343-94d2db4c1e52" providerId="ADAL" clId="{57A3BD9A-13F8-4C13-B65F-4E5DAFD45196}" dt="2026-01-26T16:55:06.310" v="7"/>
          <ac:spMkLst>
            <pc:docMk/>
            <pc:sldMk cId="660357934" sldId="413"/>
            <ac:spMk id="18" creationId="{99ED5833-B85B-4103-8A3B-CAB0308E6C15}"/>
          </ac:spMkLst>
        </pc:spChg>
      </pc:sldChg>
      <pc:sldChg chg="del">
        <pc:chgData name="PEDRO GONZALEZ ZAMORA" userId="d00a3411-a231-4ed7-b343-94d2db4c1e52" providerId="ADAL" clId="{57A3BD9A-13F8-4C13-B65F-4E5DAFD45196}" dt="2026-01-26T16:54:54.347" v="0" actId="2696"/>
        <pc:sldMkLst>
          <pc:docMk/>
          <pc:sldMk cId="3681960412" sldId="413"/>
        </pc:sldMkLst>
      </pc:sldChg>
      <pc:sldChg chg="add">
        <pc:chgData name="PEDRO GONZALEZ ZAMORA" userId="d00a3411-a231-4ed7-b343-94d2db4c1e52" providerId="ADAL" clId="{57A3BD9A-13F8-4C13-B65F-4E5DAFD45196}" dt="2026-01-26T16:55:06.310" v="7"/>
        <pc:sldMkLst>
          <pc:docMk/>
          <pc:sldMk cId="194018208" sldId="414"/>
        </pc:sldMkLst>
      </pc:sldChg>
      <pc:sldChg chg="del">
        <pc:chgData name="PEDRO GONZALEZ ZAMORA" userId="d00a3411-a231-4ed7-b343-94d2db4c1e52" providerId="ADAL" clId="{57A3BD9A-13F8-4C13-B65F-4E5DAFD45196}" dt="2026-01-26T16:54:54.347" v="0" actId="2696"/>
        <pc:sldMkLst>
          <pc:docMk/>
          <pc:sldMk cId="1630712406" sldId="414"/>
        </pc:sldMkLst>
      </pc:sldChg>
      <pc:sldChg chg="del">
        <pc:chgData name="PEDRO GONZALEZ ZAMORA" userId="d00a3411-a231-4ed7-b343-94d2db4c1e52" providerId="ADAL" clId="{57A3BD9A-13F8-4C13-B65F-4E5DAFD45196}" dt="2026-01-26T16:54:54.347" v="0" actId="2696"/>
        <pc:sldMkLst>
          <pc:docMk/>
          <pc:sldMk cId="137152415" sldId="415"/>
        </pc:sldMkLst>
      </pc:sldChg>
      <pc:sldChg chg="add">
        <pc:chgData name="PEDRO GONZALEZ ZAMORA" userId="d00a3411-a231-4ed7-b343-94d2db4c1e52" providerId="ADAL" clId="{57A3BD9A-13F8-4C13-B65F-4E5DAFD45196}" dt="2026-01-26T16:55:06.310" v="7"/>
        <pc:sldMkLst>
          <pc:docMk/>
          <pc:sldMk cId="3700092893" sldId="415"/>
        </pc:sldMkLst>
      </pc:sldChg>
      <pc:sldChg chg="del">
        <pc:chgData name="PEDRO GONZALEZ ZAMORA" userId="d00a3411-a231-4ed7-b343-94d2db4c1e52" providerId="ADAL" clId="{57A3BD9A-13F8-4C13-B65F-4E5DAFD45196}" dt="2026-01-26T16:54:54.347" v="0" actId="2696"/>
        <pc:sldMkLst>
          <pc:docMk/>
          <pc:sldMk cId="918576773" sldId="416"/>
        </pc:sldMkLst>
      </pc:sldChg>
      <pc:sldChg chg="add">
        <pc:chgData name="PEDRO GONZALEZ ZAMORA" userId="d00a3411-a231-4ed7-b343-94d2db4c1e52" providerId="ADAL" clId="{57A3BD9A-13F8-4C13-B65F-4E5DAFD45196}" dt="2026-01-26T16:55:06.310" v="7"/>
        <pc:sldMkLst>
          <pc:docMk/>
          <pc:sldMk cId="4047194705" sldId="416"/>
        </pc:sldMkLst>
      </pc:sldChg>
      <pc:sldChg chg="del">
        <pc:chgData name="PEDRO GONZALEZ ZAMORA" userId="d00a3411-a231-4ed7-b343-94d2db4c1e52" providerId="ADAL" clId="{57A3BD9A-13F8-4C13-B65F-4E5DAFD45196}" dt="2026-01-26T16:54:54.347" v="0" actId="2696"/>
        <pc:sldMkLst>
          <pc:docMk/>
          <pc:sldMk cId="1743780488" sldId="417"/>
        </pc:sldMkLst>
      </pc:sldChg>
      <pc:sldChg chg="add">
        <pc:chgData name="PEDRO GONZALEZ ZAMORA" userId="d00a3411-a231-4ed7-b343-94d2db4c1e52" providerId="ADAL" clId="{57A3BD9A-13F8-4C13-B65F-4E5DAFD45196}" dt="2026-01-26T16:55:06.310" v="7"/>
        <pc:sldMkLst>
          <pc:docMk/>
          <pc:sldMk cId="3884548793" sldId="417"/>
        </pc:sldMkLst>
      </pc:sldChg>
      <pc:sldChg chg="add">
        <pc:chgData name="PEDRO GONZALEZ ZAMORA" userId="d00a3411-a231-4ed7-b343-94d2db4c1e52" providerId="ADAL" clId="{57A3BD9A-13F8-4C13-B65F-4E5DAFD45196}" dt="2026-01-26T16:55:06.310" v="7"/>
        <pc:sldMkLst>
          <pc:docMk/>
          <pc:sldMk cId="70162968" sldId="418"/>
        </pc:sldMkLst>
      </pc:sldChg>
      <pc:sldChg chg="del">
        <pc:chgData name="PEDRO GONZALEZ ZAMORA" userId="d00a3411-a231-4ed7-b343-94d2db4c1e52" providerId="ADAL" clId="{57A3BD9A-13F8-4C13-B65F-4E5DAFD45196}" dt="2026-01-26T16:54:54.347" v="0" actId="2696"/>
        <pc:sldMkLst>
          <pc:docMk/>
          <pc:sldMk cId="789698365" sldId="418"/>
        </pc:sldMkLst>
      </pc:sldChg>
    </pc:docChg>
  </pc:docChgLst>
</pc:chgInfo>
</file>

<file path=ppt/diagrams/_rels/data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3.svg"/><Relationship Id="rId1" Type="http://schemas.openxmlformats.org/officeDocument/2006/relationships/image" Target="../media/image82.png"/><Relationship Id="rId4" Type="http://schemas.openxmlformats.org/officeDocument/2006/relationships/image" Target="../media/image85.svg"/></Relationships>
</file>

<file path=ppt/diagrams/_rels/drawing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3.svg"/><Relationship Id="rId1" Type="http://schemas.openxmlformats.org/officeDocument/2006/relationships/image" Target="../media/image82.png"/><Relationship Id="rId4" Type="http://schemas.openxmlformats.org/officeDocument/2006/relationships/image" Target="../media/image85.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764B6A-B353-40BD-B3D9-D8799FE648B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38388901-161D-44CA-9A28-59AE4B47447D}">
      <dgm:prSet/>
      <dgm:spPr/>
      <dgm:t>
        <a:bodyPr/>
        <a:lstStyle/>
        <a:p>
          <a:r>
            <a:rPr lang="es-MX"/>
            <a:t>Números</a:t>
          </a:r>
          <a:endParaRPr lang="en-US"/>
        </a:p>
      </dgm:t>
    </dgm:pt>
    <dgm:pt modelId="{A060A08A-F3FA-4092-B415-E78505D115F1}" type="parTrans" cxnId="{E3DC6A68-7D26-4274-A43F-25E347E416CA}">
      <dgm:prSet/>
      <dgm:spPr/>
      <dgm:t>
        <a:bodyPr/>
        <a:lstStyle/>
        <a:p>
          <a:endParaRPr lang="en-US"/>
        </a:p>
      </dgm:t>
    </dgm:pt>
    <dgm:pt modelId="{0DAC974A-DA7A-48E3-B3FF-14C9BECB0444}" type="sibTrans" cxnId="{E3DC6A68-7D26-4274-A43F-25E347E416CA}">
      <dgm:prSet/>
      <dgm:spPr/>
      <dgm:t>
        <a:bodyPr/>
        <a:lstStyle/>
        <a:p>
          <a:endParaRPr lang="en-US"/>
        </a:p>
      </dgm:t>
    </dgm:pt>
    <dgm:pt modelId="{C6970F28-FD60-4790-B860-86FE81AF3575}">
      <dgm:prSet/>
      <dgm:spPr/>
      <dgm:t>
        <a:bodyPr/>
        <a:lstStyle/>
        <a:p>
          <a:r>
            <a:rPr lang="es-MX"/>
            <a:t>En Python todos los valores de datos en Python son objetos.</a:t>
          </a:r>
          <a:endParaRPr lang="en-US"/>
        </a:p>
      </dgm:t>
    </dgm:pt>
    <dgm:pt modelId="{3D6714CC-FEDB-46A5-851E-64ADD54B8BAB}" type="parTrans" cxnId="{39CDF0A3-A25E-4695-96D1-4B58356B0ACA}">
      <dgm:prSet/>
      <dgm:spPr/>
      <dgm:t>
        <a:bodyPr/>
        <a:lstStyle/>
        <a:p>
          <a:endParaRPr lang="en-US"/>
        </a:p>
      </dgm:t>
    </dgm:pt>
    <dgm:pt modelId="{A9326E5A-C09A-4367-AFD2-9F6627930A95}" type="sibTrans" cxnId="{39CDF0A3-A25E-4695-96D1-4B58356B0ACA}">
      <dgm:prSet/>
      <dgm:spPr/>
      <dgm:t>
        <a:bodyPr/>
        <a:lstStyle/>
        <a:p>
          <a:endParaRPr lang="en-US"/>
        </a:p>
      </dgm:t>
    </dgm:pt>
    <dgm:pt modelId="{2C098873-4FFE-41F1-89F5-8EB08BDDF826}">
      <dgm:prSet/>
      <dgm:spPr/>
      <dgm:t>
        <a:bodyPr/>
        <a:lstStyle/>
        <a:p>
          <a:r>
            <a:rPr lang="es-MX"/>
            <a:t>Cada objeto tiene un tipo que determina las operaciones que se puede hacer con el.</a:t>
          </a:r>
          <a:endParaRPr lang="en-US"/>
        </a:p>
      </dgm:t>
    </dgm:pt>
    <dgm:pt modelId="{1EC7A0E6-E376-43FB-BAF5-3D0F2442F8F7}" type="parTrans" cxnId="{351C4C39-81EE-476A-82BA-120ECF872902}">
      <dgm:prSet/>
      <dgm:spPr/>
      <dgm:t>
        <a:bodyPr/>
        <a:lstStyle/>
        <a:p>
          <a:endParaRPr lang="en-US"/>
        </a:p>
      </dgm:t>
    </dgm:pt>
    <dgm:pt modelId="{E81B289D-4D0F-4DC8-A95C-E111A4689F3A}" type="sibTrans" cxnId="{351C4C39-81EE-476A-82BA-120ECF872902}">
      <dgm:prSet/>
      <dgm:spPr/>
      <dgm:t>
        <a:bodyPr/>
        <a:lstStyle/>
        <a:p>
          <a:endParaRPr lang="en-US"/>
        </a:p>
      </dgm:t>
    </dgm:pt>
    <dgm:pt modelId="{E290D59F-0E0E-4D38-8DD8-6F75F52342CA}">
      <dgm:prSet/>
      <dgm:spPr/>
      <dgm:t>
        <a:bodyPr/>
        <a:lstStyle/>
        <a:p>
          <a:r>
            <a:rPr lang="es-MX"/>
            <a:t>Python soporta tipos de datos: números, cadenas, tuplas, listas y diccionarios.</a:t>
          </a:r>
          <a:endParaRPr lang="en-US"/>
        </a:p>
      </dgm:t>
    </dgm:pt>
    <dgm:pt modelId="{F5B3AD00-999F-4F0F-A0C7-B78569D914FD}" type="parTrans" cxnId="{841B07A5-FE3C-48DA-8F0F-9F3EDB352CA7}">
      <dgm:prSet/>
      <dgm:spPr/>
      <dgm:t>
        <a:bodyPr/>
        <a:lstStyle/>
        <a:p>
          <a:endParaRPr lang="en-US"/>
        </a:p>
      </dgm:t>
    </dgm:pt>
    <dgm:pt modelId="{0D1D6404-6A00-4613-81CD-A986740411CB}" type="sibTrans" cxnId="{841B07A5-FE3C-48DA-8F0F-9F3EDB352CA7}">
      <dgm:prSet/>
      <dgm:spPr/>
      <dgm:t>
        <a:bodyPr/>
        <a:lstStyle/>
        <a:p>
          <a:endParaRPr lang="en-US"/>
        </a:p>
      </dgm:t>
    </dgm:pt>
    <dgm:pt modelId="{6618CA44-D8F4-44FC-AA51-81B44AD0175D}" type="pres">
      <dgm:prSet presAssocID="{89764B6A-B353-40BD-B3D9-D8799FE648BE}" presName="linear" presStyleCnt="0">
        <dgm:presLayoutVars>
          <dgm:animLvl val="lvl"/>
          <dgm:resizeHandles val="exact"/>
        </dgm:presLayoutVars>
      </dgm:prSet>
      <dgm:spPr/>
      <dgm:t>
        <a:bodyPr/>
        <a:lstStyle/>
        <a:p>
          <a:endParaRPr lang="es-ES"/>
        </a:p>
      </dgm:t>
    </dgm:pt>
    <dgm:pt modelId="{EFAB7F5B-4B94-4A4B-B353-633F62B209D1}" type="pres">
      <dgm:prSet presAssocID="{38388901-161D-44CA-9A28-59AE4B47447D}" presName="parentText" presStyleLbl="node1" presStyleIdx="0" presStyleCnt="4">
        <dgm:presLayoutVars>
          <dgm:chMax val="0"/>
          <dgm:bulletEnabled val="1"/>
        </dgm:presLayoutVars>
      </dgm:prSet>
      <dgm:spPr/>
      <dgm:t>
        <a:bodyPr/>
        <a:lstStyle/>
        <a:p>
          <a:endParaRPr lang="es-ES"/>
        </a:p>
      </dgm:t>
    </dgm:pt>
    <dgm:pt modelId="{539F0DA9-35FC-4E35-8E6C-845A45AF85D2}" type="pres">
      <dgm:prSet presAssocID="{0DAC974A-DA7A-48E3-B3FF-14C9BECB0444}" presName="spacer" presStyleCnt="0"/>
      <dgm:spPr/>
    </dgm:pt>
    <dgm:pt modelId="{8C425976-8BC1-476E-8EF6-006119310DCE}" type="pres">
      <dgm:prSet presAssocID="{C6970F28-FD60-4790-B860-86FE81AF3575}" presName="parentText" presStyleLbl="node1" presStyleIdx="1" presStyleCnt="4">
        <dgm:presLayoutVars>
          <dgm:chMax val="0"/>
          <dgm:bulletEnabled val="1"/>
        </dgm:presLayoutVars>
      </dgm:prSet>
      <dgm:spPr/>
      <dgm:t>
        <a:bodyPr/>
        <a:lstStyle/>
        <a:p>
          <a:endParaRPr lang="es-ES"/>
        </a:p>
      </dgm:t>
    </dgm:pt>
    <dgm:pt modelId="{2A1738D0-4692-4B4B-A291-6450F46E835A}" type="pres">
      <dgm:prSet presAssocID="{A9326E5A-C09A-4367-AFD2-9F6627930A95}" presName="spacer" presStyleCnt="0"/>
      <dgm:spPr/>
    </dgm:pt>
    <dgm:pt modelId="{670DCEFD-FEDC-4CE2-AD71-2D98CDD8D91A}" type="pres">
      <dgm:prSet presAssocID="{2C098873-4FFE-41F1-89F5-8EB08BDDF826}" presName="parentText" presStyleLbl="node1" presStyleIdx="2" presStyleCnt="4">
        <dgm:presLayoutVars>
          <dgm:chMax val="0"/>
          <dgm:bulletEnabled val="1"/>
        </dgm:presLayoutVars>
      </dgm:prSet>
      <dgm:spPr/>
      <dgm:t>
        <a:bodyPr/>
        <a:lstStyle/>
        <a:p>
          <a:endParaRPr lang="es-ES"/>
        </a:p>
      </dgm:t>
    </dgm:pt>
    <dgm:pt modelId="{738AD03D-009E-4F26-A6E7-286E407A1122}" type="pres">
      <dgm:prSet presAssocID="{E81B289D-4D0F-4DC8-A95C-E111A4689F3A}" presName="spacer" presStyleCnt="0"/>
      <dgm:spPr/>
    </dgm:pt>
    <dgm:pt modelId="{3F3F5E5B-D3A6-4866-9C68-19B8F880CE71}" type="pres">
      <dgm:prSet presAssocID="{E290D59F-0E0E-4D38-8DD8-6F75F52342CA}" presName="parentText" presStyleLbl="node1" presStyleIdx="3" presStyleCnt="4">
        <dgm:presLayoutVars>
          <dgm:chMax val="0"/>
          <dgm:bulletEnabled val="1"/>
        </dgm:presLayoutVars>
      </dgm:prSet>
      <dgm:spPr/>
      <dgm:t>
        <a:bodyPr/>
        <a:lstStyle/>
        <a:p>
          <a:endParaRPr lang="es-ES"/>
        </a:p>
      </dgm:t>
    </dgm:pt>
  </dgm:ptLst>
  <dgm:cxnLst>
    <dgm:cxn modelId="{F52830E3-B9CE-4DBB-AB9B-79AF6D7C7ABF}" type="presOf" srcId="{C6970F28-FD60-4790-B860-86FE81AF3575}" destId="{8C425976-8BC1-476E-8EF6-006119310DCE}" srcOrd="0" destOrd="0" presId="urn:microsoft.com/office/officeart/2005/8/layout/vList2"/>
    <dgm:cxn modelId="{39CDF0A3-A25E-4695-96D1-4B58356B0ACA}" srcId="{89764B6A-B353-40BD-B3D9-D8799FE648BE}" destId="{C6970F28-FD60-4790-B860-86FE81AF3575}" srcOrd="1" destOrd="0" parTransId="{3D6714CC-FEDB-46A5-851E-64ADD54B8BAB}" sibTransId="{A9326E5A-C09A-4367-AFD2-9F6627930A95}"/>
    <dgm:cxn modelId="{C43B7C88-DD22-4D01-BE11-E3CF5E2B78B3}" type="presOf" srcId="{38388901-161D-44CA-9A28-59AE4B47447D}" destId="{EFAB7F5B-4B94-4A4B-B353-633F62B209D1}" srcOrd="0" destOrd="0" presId="urn:microsoft.com/office/officeart/2005/8/layout/vList2"/>
    <dgm:cxn modelId="{1247A1DE-2E04-4D50-A7E6-838F72ECB97D}" type="presOf" srcId="{89764B6A-B353-40BD-B3D9-D8799FE648BE}" destId="{6618CA44-D8F4-44FC-AA51-81B44AD0175D}" srcOrd="0" destOrd="0" presId="urn:microsoft.com/office/officeart/2005/8/layout/vList2"/>
    <dgm:cxn modelId="{E3DC6A68-7D26-4274-A43F-25E347E416CA}" srcId="{89764B6A-B353-40BD-B3D9-D8799FE648BE}" destId="{38388901-161D-44CA-9A28-59AE4B47447D}" srcOrd="0" destOrd="0" parTransId="{A060A08A-F3FA-4092-B415-E78505D115F1}" sibTransId="{0DAC974A-DA7A-48E3-B3FF-14C9BECB0444}"/>
    <dgm:cxn modelId="{351C4C39-81EE-476A-82BA-120ECF872902}" srcId="{89764B6A-B353-40BD-B3D9-D8799FE648BE}" destId="{2C098873-4FFE-41F1-89F5-8EB08BDDF826}" srcOrd="2" destOrd="0" parTransId="{1EC7A0E6-E376-43FB-BAF5-3D0F2442F8F7}" sibTransId="{E81B289D-4D0F-4DC8-A95C-E111A4689F3A}"/>
    <dgm:cxn modelId="{841B07A5-FE3C-48DA-8F0F-9F3EDB352CA7}" srcId="{89764B6A-B353-40BD-B3D9-D8799FE648BE}" destId="{E290D59F-0E0E-4D38-8DD8-6F75F52342CA}" srcOrd="3" destOrd="0" parTransId="{F5B3AD00-999F-4F0F-A0C7-B78569D914FD}" sibTransId="{0D1D6404-6A00-4613-81CD-A986740411CB}"/>
    <dgm:cxn modelId="{F13988C9-D980-4047-A576-A62E5FD68BB9}" type="presOf" srcId="{E290D59F-0E0E-4D38-8DD8-6F75F52342CA}" destId="{3F3F5E5B-D3A6-4866-9C68-19B8F880CE71}" srcOrd="0" destOrd="0" presId="urn:microsoft.com/office/officeart/2005/8/layout/vList2"/>
    <dgm:cxn modelId="{083F1C73-69A2-4680-90BE-EFE6C3B909E2}" type="presOf" srcId="{2C098873-4FFE-41F1-89F5-8EB08BDDF826}" destId="{670DCEFD-FEDC-4CE2-AD71-2D98CDD8D91A}" srcOrd="0" destOrd="0" presId="urn:microsoft.com/office/officeart/2005/8/layout/vList2"/>
    <dgm:cxn modelId="{15A5F162-9447-405E-BDF0-0B05757B710A}" type="presParOf" srcId="{6618CA44-D8F4-44FC-AA51-81B44AD0175D}" destId="{EFAB7F5B-4B94-4A4B-B353-633F62B209D1}" srcOrd="0" destOrd="0" presId="urn:microsoft.com/office/officeart/2005/8/layout/vList2"/>
    <dgm:cxn modelId="{3350BF35-752C-490E-9DBB-0531528B1719}" type="presParOf" srcId="{6618CA44-D8F4-44FC-AA51-81B44AD0175D}" destId="{539F0DA9-35FC-4E35-8E6C-845A45AF85D2}" srcOrd="1" destOrd="0" presId="urn:microsoft.com/office/officeart/2005/8/layout/vList2"/>
    <dgm:cxn modelId="{F74D9484-0EE9-4D85-990F-24D3CFD4E15F}" type="presParOf" srcId="{6618CA44-D8F4-44FC-AA51-81B44AD0175D}" destId="{8C425976-8BC1-476E-8EF6-006119310DCE}" srcOrd="2" destOrd="0" presId="urn:microsoft.com/office/officeart/2005/8/layout/vList2"/>
    <dgm:cxn modelId="{B66BBA1C-B1F9-48DD-BA60-507666C2B3B1}" type="presParOf" srcId="{6618CA44-D8F4-44FC-AA51-81B44AD0175D}" destId="{2A1738D0-4692-4B4B-A291-6450F46E835A}" srcOrd="3" destOrd="0" presId="urn:microsoft.com/office/officeart/2005/8/layout/vList2"/>
    <dgm:cxn modelId="{CB9DE28A-7733-4719-BC8F-5F16A544A839}" type="presParOf" srcId="{6618CA44-D8F4-44FC-AA51-81B44AD0175D}" destId="{670DCEFD-FEDC-4CE2-AD71-2D98CDD8D91A}" srcOrd="4" destOrd="0" presId="urn:microsoft.com/office/officeart/2005/8/layout/vList2"/>
    <dgm:cxn modelId="{D8EA44D9-C0A3-465F-BD5F-2CC5EADDE0A1}" type="presParOf" srcId="{6618CA44-D8F4-44FC-AA51-81B44AD0175D}" destId="{738AD03D-009E-4F26-A6E7-286E407A1122}" srcOrd="5" destOrd="0" presId="urn:microsoft.com/office/officeart/2005/8/layout/vList2"/>
    <dgm:cxn modelId="{D33F51E3-A3EE-4AF9-A7F7-066ADB5FF40D}" type="presParOf" srcId="{6618CA44-D8F4-44FC-AA51-81B44AD0175D}" destId="{3F3F5E5B-D3A6-4866-9C68-19B8F880CE7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5899F0-3E1F-4524-989D-DDD79FF9587C}"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EEACB5B4-C2B1-401D-92BD-8B78CEA67C6D}">
      <dgm:prSet/>
      <dgm:spPr/>
      <dgm:t>
        <a:bodyPr/>
        <a:lstStyle/>
        <a:p>
          <a:r>
            <a:rPr lang="es-MX"/>
            <a:t>Numéricas</a:t>
          </a:r>
          <a:endParaRPr lang="en-US"/>
        </a:p>
      </dgm:t>
    </dgm:pt>
    <dgm:pt modelId="{7CAAF91B-DFCA-408F-B0C6-0884DB3068F4}" type="parTrans" cxnId="{001D693E-0E21-4F28-BB62-6CD37039A8B6}">
      <dgm:prSet/>
      <dgm:spPr/>
      <dgm:t>
        <a:bodyPr/>
        <a:lstStyle/>
        <a:p>
          <a:endParaRPr lang="en-US"/>
        </a:p>
      </dgm:t>
    </dgm:pt>
    <dgm:pt modelId="{51366ADE-49FD-41CC-BE2D-050D8998A193}" type="sibTrans" cxnId="{001D693E-0E21-4F28-BB62-6CD37039A8B6}">
      <dgm:prSet/>
      <dgm:spPr/>
      <dgm:t>
        <a:bodyPr/>
        <a:lstStyle/>
        <a:p>
          <a:endParaRPr lang="en-US"/>
        </a:p>
      </dgm:t>
    </dgm:pt>
    <dgm:pt modelId="{42094C33-6F46-4E82-A999-7D91E98970B5}">
      <dgm:prSet/>
      <dgm:spPr/>
      <dgm:t>
        <a:bodyPr/>
        <a:lstStyle/>
        <a:p>
          <a:r>
            <a:rPr lang="es-MX"/>
            <a:t>Discretas</a:t>
          </a:r>
          <a:endParaRPr lang="en-US"/>
        </a:p>
      </dgm:t>
    </dgm:pt>
    <dgm:pt modelId="{50F40904-6F29-4C1F-AF47-9160F54413D6}" type="parTrans" cxnId="{1434A522-91BD-4A60-B441-829F81DD554F}">
      <dgm:prSet/>
      <dgm:spPr/>
      <dgm:t>
        <a:bodyPr/>
        <a:lstStyle/>
        <a:p>
          <a:endParaRPr lang="en-US"/>
        </a:p>
      </dgm:t>
    </dgm:pt>
    <dgm:pt modelId="{ED9DDD87-DE10-4181-A27D-2253C341FB76}" type="sibTrans" cxnId="{1434A522-91BD-4A60-B441-829F81DD554F}">
      <dgm:prSet/>
      <dgm:spPr/>
      <dgm:t>
        <a:bodyPr/>
        <a:lstStyle/>
        <a:p>
          <a:endParaRPr lang="en-US"/>
        </a:p>
      </dgm:t>
    </dgm:pt>
    <dgm:pt modelId="{0242ABCB-D8A2-4B1F-9D37-D79F850F8615}">
      <dgm:prSet/>
      <dgm:spPr/>
      <dgm:t>
        <a:bodyPr/>
        <a:lstStyle/>
        <a:p>
          <a:r>
            <a:rPr lang="es-MX"/>
            <a:t>Continuas</a:t>
          </a:r>
          <a:endParaRPr lang="en-US"/>
        </a:p>
      </dgm:t>
    </dgm:pt>
    <dgm:pt modelId="{C19DA883-45CF-4CAC-867F-05664E0FE165}" type="parTrans" cxnId="{9BCBEFF7-4EC7-4866-9ADD-2DA75022F7FD}">
      <dgm:prSet/>
      <dgm:spPr/>
      <dgm:t>
        <a:bodyPr/>
        <a:lstStyle/>
        <a:p>
          <a:endParaRPr lang="en-US"/>
        </a:p>
      </dgm:t>
    </dgm:pt>
    <dgm:pt modelId="{3736F5D8-123D-4A76-8C5F-AEA696000D5F}" type="sibTrans" cxnId="{9BCBEFF7-4EC7-4866-9ADD-2DA75022F7FD}">
      <dgm:prSet/>
      <dgm:spPr/>
      <dgm:t>
        <a:bodyPr/>
        <a:lstStyle/>
        <a:p>
          <a:endParaRPr lang="en-US"/>
        </a:p>
      </dgm:t>
    </dgm:pt>
    <dgm:pt modelId="{83F45134-BADB-48CC-9F7B-718FF5FCC64B}">
      <dgm:prSet/>
      <dgm:spPr/>
      <dgm:t>
        <a:bodyPr/>
        <a:lstStyle/>
        <a:p>
          <a:r>
            <a:rPr lang="es-MX"/>
            <a:t>Categóricas</a:t>
          </a:r>
          <a:endParaRPr lang="en-US"/>
        </a:p>
      </dgm:t>
    </dgm:pt>
    <dgm:pt modelId="{97635433-880E-4018-BBD0-C3DA1F3BB110}" type="parTrans" cxnId="{729478BB-6FB8-4D50-8B92-D608964937BF}">
      <dgm:prSet/>
      <dgm:spPr/>
      <dgm:t>
        <a:bodyPr/>
        <a:lstStyle/>
        <a:p>
          <a:endParaRPr lang="en-US"/>
        </a:p>
      </dgm:t>
    </dgm:pt>
    <dgm:pt modelId="{898A7357-3277-4072-BA4D-593F5745E9E8}" type="sibTrans" cxnId="{729478BB-6FB8-4D50-8B92-D608964937BF}">
      <dgm:prSet/>
      <dgm:spPr/>
      <dgm:t>
        <a:bodyPr/>
        <a:lstStyle/>
        <a:p>
          <a:endParaRPr lang="en-US"/>
        </a:p>
      </dgm:t>
    </dgm:pt>
    <dgm:pt modelId="{0605CEE1-0EC8-40C6-A531-9812E051CF96}">
      <dgm:prSet/>
      <dgm:spPr/>
      <dgm:t>
        <a:bodyPr/>
        <a:lstStyle/>
        <a:p>
          <a:r>
            <a:rPr lang="es-MX"/>
            <a:t>Nominales</a:t>
          </a:r>
          <a:endParaRPr lang="en-US"/>
        </a:p>
      </dgm:t>
    </dgm:pt>
    <dgm:pt modelId="{9D1B874E-488D-4C90-BFA3-4150FE747B39}" type="parTrans" cxnId="{4A8A0E37-A3A4-4D75-AB76-C38331822AD4}">
      <dgm:prSet/>
      <dgm:spPr/>
      <dgm:t>
        <a:bodyPr/>
        <a:lstStyle/>
        <a:p>
          <a:endParaRPr lang="en-US"/>
        </a:p>
      </dgm:t>
    </dgm:pt>
    <dgm:pt modelId="{DF75DC7C-ACA9-4EA9-95CF-28BC7EFB6C80}" type="sibTrans" cxnId="{4A8A0E37-A3A4-4D75-AB76-C38331822AD4}">
      <dgm:prSet/>
      <dgm:spPr/>
      <dgm:t>
        <a:bodyPr/>
        <a:lstStyle/>
        <a:p>
          <a:endParaRPr lang="en-US"/>
        </a:p>
      </dgm:t>
    </dgm:pt>
    <dgm:pt modelId="{CB57F8C4-77BE-4E0D-9C78-4542A5D73A09}">
      <dgm:prSet/>
      <dgm:spPr/>
      <dgm:t>
        <a:bodyPr/>
        <a:lstStyle/>
        <a:p>
          <a:r>
            <a:rPr lang="es-MX"/>
            <a:t>Ordinales</a:t>
          </a:r>
          <a:endParaRPr lang="en-US"/>
        </a:p>
      </dgm:t>
    </dgm:pt>
    <dgm:pt modelId="{9BE0DABB-A954-43D9-8EA1-9062405A5E98}" type="parTrans" cxnId="{9E0563DE-CE82-4509-97A8-A65A15207B07}">
      <dgm:prSet/>
      <dgm:spPr/>
      <dgm:t>
        <a:bodyPr/>
        <a:lstStyle/>
        <a:p>
          <a:endParaRPr lang="en-US"/>
        </a:p>
      </dgm:t>
    </dgm:pt>
    <dgm:pt modelId="{DBFE853F-8178-4E7F-BAEB-0BE13623EE1C}" type="sibTrans" cxnId="{9E0563DE-CE82-4509-97A8-A65A15207B07}">
      <dgm:prSet/>
      <dgm:spPr/>
      <dgm:t>
        <a:bodyPr/>
        <a:lstStyle/>
        <a:p>
          <a:endParaRPr lang="en-US"/>
        </a:p>
      </dgm:t>
    </dgm:pt>
    <dgm:pt modelId="{396646DB-5F76-4166-9F01-0ACEC1F49912}" type="pres">
      <dgm:prSet presAssocID="{885899F0-3E1F-4524-989D-DDD79FF9587C}" presName="hierChild1" presStyleCnt="0">
        <dgm:presLayoutVars>
          <dgm:chPref val="1"/>
          <dgm:dir/>
          <dgm:animOne val="branch"/>
          <dgm:animLvl val="lvl"/>
          <dgm:resizeHandles/>
        </dgm:presLayoutVars>
      </dgm:prSet>
      <dgm:spPr/>
      <dgm:t>
        <a:bodyPr/>
        <a:lstStyle/>
        <a:p>
          <a:endParaRPr lang="es-ES"/>
        </a:p>
      </dgm:t>
    </dgm:pt>
    <dgm:pt modelId="{7F631422-A218-471A-9F65-FE27C972EAA8}" type="pres">
      <dgm:prSet presAssocID="{EEACB5B4-C2B1-401D-92BD-8B78CEA67C6D}" presName="hierRoot1" presStyleCnt="0"/>
      <dgm:spPr/>
    </dgm:pt>
    <dgm:pt modelId="{A7B234A6-2075-4DBB-A1F8-FDD7165EAE9F}" type="pres">
      <dgm:prSet presAssocID="{EEACB5B4-C2B1-401D-92BD-8B78CEA67C6D}" presName="composite" presStyleCnt="0"/>
      <dgm:spPr/>
    </dgm:pt>
    <dgm:pt modelId="{17052F32-0837-4D82-A76E-0B31B8DEC13F}" type="pres">
      <dgm:prSet presAssocID="{EEACB5B4-C2B1-401D-92BD-8B78CEA67C6D}" presName="background" presStyleLbl="node0" presStyleIdx="0" presStyleCnt="2"/>
      <dgm:spPr/>
    </dgm:pt>
    <dgm:pt modelId="{0492DE26-9780-4E44-A4B2-8AE59BEBC028}" type="pres">
      <dgm:prSet presAssocID="{EEACB5B4-C2B1-401D-92BD-8B78CEA67C6D}" presName="text" presStyleLbl="fgAcc0" presStyleIdx="0" presStyleCnt="2">
        <dgm:presLayoutVars>
          <dgm:chPref val="3"/>
        </dgm:presLayoutVars>
      </dgm:prSet>
      <dgm:spPr/>
      <dgm:t>
        <a:bodyPr/>
        <a:lstStyle/>
        <a:p>
          <a:endParaRPr lang="es-ES"/>
        </a:p>
      </dgm:t>
    </dgm:pt>
    <dgm:pt modelId="{4C9CD5BF-B6D8-4758-B627-A9D4F16682B2}" type="pres">
      <dgm:prSet presAssocID="{EEACB5B4-C2B1-401D-92BD-8B78CEA67C6D}" presName="hierChild2" presStyleCnt="0"/>
      <dgm:spPr/>
    </dgm:pt>
    <dgm:pt modelId="{0A1C56A7-A4CF-4BCE-BB8A-3B3F04CDB8BA}" type="pres">
      <dgm:prSet presAssocID="{50F40904-6F29-4C1F-AF47-9160F54413D6}" presName="Name10" presStyleLbl="parChTrans1D2" presStyleIdx="0" presStyleCnt="4"/>
      <dgm:spPr/>
      <dgm:t>
        <a:bodyPr/>
        <a:lstStyle/>
        <a:p>
          <a:endParaRPr lang="es-ES"/>
        </a:p>
      </dgm:t>
    </dgm:pt>
    <dgm:pt modelId="{CAAD3E65-C606-4625-B6E6-11D61D900CE3}" type="pres">
      <dgm:prSet presAssocID="{42094C33-6F46-4E82-A999-7D91E98970B5}" presName="hierRoot2" presStyleCnt="0"/>
      <dgm:spPr/>
    </dgm:pt>
    <dgm:pt modelId="{9E7F8BE6-12F4-4ECF-92DD-346EA2F4C2B5}" type="pres">
      <dgm:prSet presAssocID="{42094C33-6F46-4E82-A999-7D91E98970B5}" presName="composite2" presStyleCnt="0"/>
      <dgm:spPr/>
    </dgm:pt>
    <dgm:pt modelId="{3A62A8B2-1BD3-44BD-86C3-45455F9EC121}" type="pres">
      <dgm:prSet presAssocID="{42094C33-6F46-4E82-A999-7D91E98970B5}" presName="background2" presStyleLbl="node2" presStyleIdx="0" presStyleCnt="4"/>
      <dgm:spPr/>
    </dgm:pt>
    <dgm:pt modelId="{79F4D641-9B11-4C1F-996C-5ACE9268D542}" type="pres">
      <dgm:prSet presAssocID="{42094C33-6F46-4E82-A999-7D91E98970B5}" presName="text2" presStyleLbl="fgAcc2" presStyleIdx="0" presStyleCnt="4">
        <dgm:presLayoutVars>
          <dgm:chPref val="3"/>
        </dgm:presLayoutVars>
      </dgm:prSet>
      <dgm:spPr/>
      <dgm:t>
        <a:bodyPr/>
        <a:lstStyle/>
        <a:p>
          <a:endParaRPr lang="es-ES"/>
        </a:p>
      </dgm:t>
    </dgm:pt>
    <dgm:pt modelId="{D2DFC560-1466-4830-8FD3-1836ACB0003E}" type="pres">
      <dgm:prSet presAssocID="{42094C33-6F46-4E82-A999-7D91E98970B5}" presName="hierChild3" presStyleCnt="0"/>
      <dgm:spPr/>
    </dgm:pt>
    <dgm:pt modelId="{B076EB94-6B03-4118-8D85-7F5DE76C4ACD}" type="pres">
      <dgm:prSet presAssocID="{C19DA883-45CF-4CAC-867F-05664E0FE165}" presName="Name10" presStyleLbl="parChTrans1D2" presStyleIdx="1" presStyleCnt="4"/>
      <dgm:spPr/>
      <dgm:t>
        <a:bodyPr/>
        <a:lstStyle/>
        <a:p>
          <a:endParaRPr lang="es-ES"/>
        </a:p>
      </dgm:t>
    </dgm:pt>
    <dgm:pt modelId="{319E047E-0A90-4016-9A10-2D20B06FFEC0}" type="pres">
      <dgm:prSet presAssocID="{0242ABCB-D8A2-4B1F-9D37-D79F850F8615}" presName="hierRoot2" presStyleCnt="0"/>
      <dgm:spPr/>
    </dgm:pt>
    <dgm:pt modelId="{B6FED6FA-8EAE-40B4-B4E9-0813B5726D53}" type="pres">
      <dgm:prSet presAssocID="{0242ABCB-D8A2-4B1F-9D37-D79F850F8615}" presName="composite2" presStyleCnt="0"/>
      <dgm:spPr/>
    </dgm:pt>
    <dgm:pt modelId="{6554AAEE-E561-4EF3-86F3-945706AC6E27}" type="pres">
      <dgm:prSet presAssocID="{0242ABCB-D8A2-4B1F-9D37-D79F850F8615}" presName="background2" presStyleLbl="node2" presStyleIdx="1" presStyleCnt="4"/>
      <dgm:spPr/>
    </dgm:pt>
    <dgm:pt modelId="{A98DD483-5A33-47FA-AD79-7FA0651FD7DF}" type="pres">
      <dgm:prSet presAssocID="{0242ABCB-D8A2-4B1F-9D37-D79F850F8615}" presName="text2" presStyleLbl="fgAcc2" presStyleIdx="1" presStyleCnt="4">
        <dgm:presLayoutVars>
          <dgm:chPref val="3"/>
        </dgm:presLayoutVars>
      </dgm:prSet>
      <dgm:spPr/>
      <dgm:t>
        <a:bodyPr/>
        <a:lstStyle/>
        <a:p>
          <a:endParaRPr lang="es-ES"/>
        </a:p>
      </dgm:t>
    </dgm:pt>
    <dgm:pt modelId="{753D4960-1D33-44A8-92FD-DE4C3F91579C}" type="pres">
      <dgm:prSet presAssocID="{0242ABCB-D8A2-4B1F-9D37-D79F850F8615}" presName="hierChild3" presStyleCnt="0"/>
      <dgm:spPr/>
    </dgm:pt>
    <dgm:pt modelId="{F886EA4C-FCDC-441B-A7DE-651D02B5DC21}" type="pres">
      <dgm:prSet presAssocID="{83F45134-BADB-48CC-9F7B-718FF5FCC64B}" presName="hierRoot1" presStyleCnt="0"/>
      <dgm:spPr/>
    </dgm:pt>
    <dgm:pt modelId="{426C7079-5A6D-4378-BD31-CDAFC4D3F272}" type="pres">
      <dgm:prSet presAssocID="{83F45134-BADB-48CC-9F7B-718FF5FCC64B}" presName="composite" presStyleCnt="0"/>
      <dgm:spPr/>
    </dgm:pt>
    <dgm:pt modelId="{04F85D98-2E44-45A1-89AB-A32400E55D0C}" type="pres">
      <dgm:prSet presAssocID="{83F45134-BADB-48CC-9F7B-718FF5FCC64B}" presName="background" presStyleLbl="node0" presStyleIdx="1" presStyleCnt="2"/>
      <dgm:spPr/>
    </dgm:pt>
    <dgm:pt modelId="{9B86D928-0F98-4E0B-AE4C-A416C4AC9CEC}" type="pres">
      <dgm:prSet presAssocID="{83F45134-BADB-48CC-9F7B-718FF5FCC64B}" presName="text" presStyleLbl="fgAcc0" presStyleIdx="1" presStyleCnt="2">
        <dgm:presLayoutVars>
          <dgm:chPref val="3"/>
        </dgm:presLayoutVars>
      </dgm:prSet>
      <dgm:spPr/>
      <dgm:t>
        <a:bodyPr/>
        <a:lstStyle/>
        <a:p>
          <a:endParaRPr lang="es-ES"/>
        </a:p>
      </dgm:t>
    </dgm:pt>
    <dgm:pt modelId="{D1A911FA-6B50-422D-AF93-F2700799503F}" type="pres">
      <dgm:prSet presAssocID="{83F45134-BADB-48CC-9F7B-718FF5FCC64B}" presName="hierChild2" presStyleCnt="0"/>
      <dgm:spPr/>
    </dgm:pt>
    <dgm:pt modelId="{157C3FC9-2C00-482F-A143-CCD542867DE4}" type="pres">
      <dgm:prSet presAssocID="{9D1B874E-488D-4C90-BFA3-4150FE747B39}" presName="Name10" presStyleLbl="parChTrans1D2" presStyleIdx="2" presStyleCnt="4"/>
      <dgm:spPr/>
      <dgm:t>
        <a:bodyPr/>
        <a:lstStyle/>
        <a:p>
          <a:endParaRPr lang="es-ES"/>
        </a:p>
      </dgm:t>
    </dgm:pt>
    <dgm:pt modelId="{9F0FEC34-3977-4510-A94B-A859A4998D81}" type="pres">
      <dgm:prSet presAssocID="{0605CEE1-0EC8-40C6-A531-9812E051CF96}" presName="hierRoot2" presStyleCnt="0"/>
      <dgm:spPr/>
    </dgm:pt>
    <dgm:pt modelId="{69C1727D-B155-4AD4-91B4-D9647C874133}" type="pres">
      <dgm:prSet presAssocID="{0605CEE1-0EC8-40C6-A531-9812E051CF96}" presName="composite2" presStyleCnt="0"/>
      <dgm:spPr/>
    </dgm:pt>
    <dgm:pt modelId="{E1BF139D-90D4-486E-B243-34B717CC4FAA}" type="pres">
      <dgm:prSet presAssocID="{0605CEE1-0EC8-40C6-A531-9812E051CF96}" presName="background2" presStyleLbl="node2" presStyleIdx="2" presStyleCnt="4"/>
      <dgm:spPr/>
    </dgm:pt>
    <dgm:pt modelId="{9F3983C5-C600-4384-B137-CB018AA8E604}" type="pres">
      <dgm:prSet presAssocID="{0605CEE1-0EC8-40C6-A531-9812E051CF96}" presName="text2" presStyleLbl="fgAcc2" presStyleIdx="2" presStyleCnt="4">
        <dgm:presLayoutVars>
          <dgm:chPref val="3"/>
        </dgm:presLayoutVars>
      </dgm:prSet>
      <dgm:spPr/>
      <dgm:t>
        <a:bodyPr/>
        <a:lstStyle/>
        <a:p>
          <a:endParaRPr lang="es-ES"/>
        </a:p>
      </dgm:t>
    </dgm:pt>
    <dgm:pt modelId="{724ADF9C-E6F6-4514-A814-6B5075E80B6F}" type="pres">
      <dgm:prSet presAssocID="{0605CEE1-0EC8-40C6-A531-9812E051CF96}" presName="hierChild3" presStyleCnt="0"/>
      <dgm:spPr/>
    </dgm:pt>
    <dgm:pt modelId="{64D57F33-3CA8-4BDA-8577-85B1ED77D7A4}" type="pres">
      <dgm:prSet presAssocID="{9BE0DABB-A954-43D9-8EA1-9062405A5E98}" presName="Name10" presStyleLbl="parChTrans1D2" presStyleIdx="3" presStyleCnt="4"/>
      <dgm:spPr/>
      <dgm:t>
        <a:bodyPr/>
        <a:lstStyle/>
        <a:p>
          <a:endParaRPr lang="es-ES"/>
        </a:p>
      </dgm:t>
    </dgm:pt>
    <dgm:pt modelId="{2F624F11-858C-4BEB-80D9-0450B1103822}" type="pres">
      <dgm:prSet presAssocID="{CB57F8C4-77BE-4E0D-9C78-4542A5D73A09}" presName="hierRoot2" presStyleCnt="0"/>
      <dgm:spPr/>
    </dgm:pt>
    <dgm:pt modelId="{F7D00D1D-29F4-421C-99D1-E83E4924F946}" type="pres">
      <dgm:prSet presAssocID="{CB57F8C4-77BE-4E0D-9C78-4542A5D73A09}" presName="composite2" presStyleCnt="0"/>
      <dgm:spPr/>
    </dgm:pt>
    <dgm:pt modelId="{E73A9F71-A2DB-4F59-B7E8-F32EDF10C2F3}" type="pres">
      <dgm:prSet presAssocID="{CB57F8C4-77BE-4E0D-9C78-4542A5D73A09}" presName="background2" presStyleLbl="node2" presStyleIdx="3" presStyleCnt="4"/>
      <dgm:spPr/>
    </dgm:pt>
    <dgm:pt modelId="{1E22B83D-7432-40C4-B686-298B640ECEE5}" type="pres">
      <dgm:prSet presAssocID="{CB57F8C4-77BE-4E0D-9C78-4542A5D73A09}" presName="text2" presStyleLbl="fgAcc2" presStyleIdx="3" presStyleCnt="4">
        <dgm:presLayoutVars>
          <dgm:chPref val="3"/>
        </dgm:presLayoutVars>
      </dgm:prSet>
      <dgm:spPr/>
      <dgm:t>
        <a:bodyPr/>
        <a:lstStyle/>
        <a:p>
          <a:endParaRPr lang="es-ES"/>
        </a:p>
      </dgm:t>
    </dgm:pt>
    <dgm:pt modelId="{252C81F3-77C9-4319-8E2C-276B078860FC}" type="pres">
      <dgm:prSet presAssocID="{CB57F8C4-77BE-4E0D-9C78-4542A5D73A09}" presName="hierChild3" presStyleCnt="0"/>
      <dgm:spPr/>
    </dgm:pt>
  </dgm:ptLst>
  <dgm:cxnLst>
    <dgm:cxn modelId="{8219CA6F-D499-4D80-B30C-36FCADE685CE}" type="presOf" srcId="{CB57F8C4-77BE-4E0D-9C78-4542A5D73A09}" destId="{1E22B83D-7432-40C4-B686-298B640ECEE5}" srcOrd="0" destOrd="0" presId="urn:microsoft.com/office/officeart/2005/8/layout/hierarchy1"/>
    <dgm:cxn modelId="{9E0563DE-CE82-4509-97A8-A65A15207B07}" srcId="{83F45134-BADB-48CC-9F7B-718FF5FCC64B}" destId="{CB57F8C4-77BE-4E0D-9C78-4542A5D73A09}" srcOrd="1" destOrd="0" parTransId="{9BE0DABB-A954-43D9-8EA1-9062405A5E98}" sibTransId="{DBFE853F-8178-4E7F-BAEB-0BE13623EE1C}"/>
    <dgm:cxn modelId="{9BCBEFF7-4EC7-4866-9ADD-2DA75022F7FD}" srcId="{EEACB5B4-C2B1-401D-92BD-8B78CEA67C6D}" destId="{0242ABCB-D8A2-4B1F-9D37-D79F850F8615}" srcOrd="1" destOrd="0" parTransId="{C19DA883-45CF-4CAC-867F-05664E0FE165}" sibTransId="{3736F5D8-123D-4A76-8C5F-AEA696000D5F}"/>
    <dgm:cxn modelId="{BA0C81D2-456B-4401-846D-1564B3D8E9F5}" type="presOf" srcId="{42094C33-6F46-4E82-A999-7D91E98970B5}" destId="{79F4D641-9B11-4C1F-996C-5ACE9268D542}" srcOrd="0" destOrd="0" presId="urn:microsoft.com/office/officeart/2005/8/layout/hierarchy1"/>
    <dgm:cxn modelId="{4A8A0E37-A3A4-4D75-AB76-C38331822AD4}" srcId="{83F45134-BADB-48CC-9F7B-718FF5FCC64B}" destId="{0605CEE1-0EC8-40C6-A531-9812E051CF96}" srcOrd="0" destOrd="0" parTransId="{9D1B874E-488D-4C90-BFA3-4150FE747B39}" sibTransId="{DF75DC7C-ACA9-4EA9-95CF-28BC7EFB6C80}"/>
    <dgm:cxn modelId="{5C84AF85-29B7-455A-BBC0-9945408E8E2B}" type="presOf" srcId="{885899F0-3E1F-4524-989D-DDD79FF9587C}" destId="{396646DB-5F76-4166-9F01-0ACEC1F49912}" srcOrd="0" destOrd="0" presId="urn:microsoft.com/office/officeart/2005/8/layout/hierarchy1"/>
    <dgm:cxn modelId="{B6C42F9C-AB2E-49A6-821D-7A5DF1D78E1E}" type="presOf" srcId="{9D1B874E-488D-4C90-BFA3-4150FE747B39}" destId="{157C3FC9-2C00-482F-A143-CCD542867DE4}" srcOrd="0" destOrd="0" presId="urn:microsoft.com/office/officeart/2005/8/layout/hierarchy1"/>
    <dgm:cxn modelId="{1929523A-A65D-446E-94FF-4368BDF57667}" type="presOf" srcId="{C19DA883-45CF-4CAC-867F-05664E0FE165}" destId="{B076EB94-6B03-4118-8D85-7F5DE76C4ACD}" srcOrd="0" destOrd="0" presId="urn:microsoft.com/office/officeart/2005/8/layout/hierarchy1"/>
    <dgm:cxn modelId="{001D693E-0E21-4F28-BB62-6CD37039A8B6}" srcId="{885899F0-3E1F-4524-989D-DDD79FF9587C}" destId="{EEACB5B4-C2B1-401D-92BD-8B78CEA67C6D}" srcOrd="0" destOrd="0" parTransId="{7CAAF91B-DFCA-408F-B0C6-0884DB3068F4}" sibTransId="{51366ADE-49FD-41CC-BE2D-050D8998A193}"/>
    <dgm:cxn modelId="{729478BB-6FB8-4D50-8B92-D608964937BF}" srcId="{885899F0-3E1F-4524-989D-DDD79FF9587C}" destId="{83F45134-BADB-48CC-9F7B-718FF5FCC64B}" srcOrd="1" destOrd="0" parTransId="{97635433-880E-4018-BBD0-C3DA1F3BB110}" sibTransId="{898A7357-3277-4072-BA4D-593F5745E9E8}"/>
    <dgm:cxn modelId="{81F73301-70B3-4C5C-814F-8A210ECE96D2}" type="presOf" srcId="{50F40904-6F29-4C1F-AF47-9160F54413D6}" destId="{0A1C56A7-A4CF-4BCE-BB8A-3B3F04CDB8BA}" srcOrd="0" destOrd="0" presId="urn:microsoft.com/office/officeart/2005/8/layout/hierarchy1"/>
    <dgm:cxn modelId="{8B21F907-AB6F-4634-B11E-195FEF702F18}" type="presOf" srcId="{83F45134-BADB-48CC-9F7B-718FF5FCC64B}" destId="{9B86D928-0F98-4E0B-AE4C-A416C4AC9CEC}" srcOrd="0" destOrd="0" presId="urn:microsoft.com/office/officeart/2005/8/layout/hierarchy1"/>
    <dgm:cxn modelId="{86F208A8-930B-4504-ACE5-08410D4BCCE4}" type="presOf" srcId="{EEACB5B4-C2B1-401D-92BD-8B78CEA67C6D}" destId="{0492DE26-9780-4E44-A4B2-8AE59BEBC028}" srcOrd="0" destOrd="0" presId="urn:microsoft.com/office/officeart/2005/8/layout/hierarchy1"/>
    <dgm:cxn modelId="{C5119664-6996-4533-A39C-AD9F12151D5A}" type="presOf" srcId="{0242ABCB-D8A2-4B1F-9D37-D79F850F8615}" destId="{A98DD483-5A33-47FA-AD79-7FA0651FD7DF}" srcOrd="0" destOrd="0" presId="urn:microsoft.com/office/officeart/2005/8/layout/hierarchy1"/>
    <dgm:cxn modelId="{C5B36C48-482E-4CDB-8463-87C35E1D5535}" type="presOf" srcId="{0605CEE1-0EC8-40C6-A531-9812E051CF96}" destId="{9F3983C5-C600-4384-B137-CB018AA8E604}" srcOrd="0" destOrd="0" presId="urn:microsoft.com/office/officeart/2005/8/layout/hierarchy1"/>
    <dgm:cxn modelId="{1434A522-91BD-4A60-B441-829F81DD554F}" srcId="{EEACB5B4-C2B1-401D-92BD-8B78CEA67C6D}" destId="{42094C33-6F46-4E82-A999-7D91E98970B5}" srcOrd="0" destOrd="0" parTransId="{50F40904-6F29-4C1F-AF47-9160F54413D6}" sibTransId="{ED9DDD87-DE10-4181-A27D-2253C341FB76}"/>
    <dgm:cxn modelId="{0BC9DC12-035D-4C7D-86F9-A9CB69750E43}" type="presOf" srcId="{9BE0DABB-A954-43D9-8EA1-9062405A5E98}" destId="{64D57F33-3CA8-4BDA-8577-85B1ED77D7A4}" srcOrd="0" destOrd="0" presId="urn:microsoft.com/office/officeart/2005/8/layout/hierarchy1"/>
    <dgm:cxn modelId="{2BCD3528-9A25-4BFB-9E04-0EEDA8054720}" type="presParOf" srcId="{396646DB-5F76-4166-9F01-0ACEC1F49912}" destId="{7F631422-A218-471A-9F65-FE27C972EAA8}" srcOrd="0" destOrd="0" presId="urn:microsoft.com/office/officeart/2005/8/layout/hierarchy1"/>
    <dgm:cxn modelId="{95ADD358-686E-411A-8913-E8E1A1FDD16B}" type="presParOf" srcId="{7F631422-A218-471A-9F65-FE27C972EAA8}" destId="{A7B234A6-2075-4DBB-A1F8-FDD7165EAE9F}" srcOrd="0" destOrd="0" presId="urn:microsoft.com/office/officeart/2005/8/layout/hierarchy1"/>
    <dgm:cxn modelId="{F0EDB52D-5983-49B1-80CC-ADD38F49991E}" type="presParOf" srcId="{A7B234A6-2075-4DBB-A1F8-FDD7165EAE9F}" destId="{17052F32-0837-4D82-A76E-0B31B8DEC13F}" srcOrd="0" destOrd="0" presId="urn:microsoft.com/office/officeart/2005/8/layout/hierarchy1"/>
    <dgm:cxn modelId="{5CE840B1-AF5D-45A3-A5CE-E43E6A5310CA}" type="presParOf" srcId="{A7B234A6-2075-4DBB-A1F8-FDD7165EAE9F}" destId="{0492DE26-9780-4E44-A4B2-8AE59BEBC028}" srcOrd="1" destOrd="0" presId="urn:microsoft.com/office/officeart/2005/8/layout/hierarchy1"/>
    <dgm:cxn modelId="{3061CA59-81CF-4B78-8CCB-BED652F1AA0C}" type="presParOf" srcId="{7F631422-A218-471A-9F65-FE27C972EAA8}" destId="{4C9CD5BF-B6D8-4758-B627-A9D4F16682B2}" srcOrd="1" destOrd="0" presId="urn:microsoft.com/office/officeart/2005/8/layout/hierarchy1"/>
    <dgm:cxn modelId="{C32B8B62-C5E1-494D-AACA-6F42B99EC51F}" type="presParOf" srcId="{4C9CD5BF-B6D8-4758-B627-A9D4F16682B2}" destId="{0A1C56A7-A4CF-4BCE-BB8A-3B3F04CDB8BA}" srcOrd="0" destOrd="0" presId="urn:microsoft.com/office/officeart/2005/8/layout/hierarchy1"/>
    <dgm:cxn modelId="{E836CAC2-549B-4FF6-8A54-72AADC3FA935}" type="presParOf" srcId="{4C9CD5BF-B6D8-4758-B627-A9D4F16682B2}" destId="{CAAD3E65-C606-4625-B6E6-11D61D900CE3}" srcOrd="1" destOrd="0" presId="urn:microsoft.com/office/officeart/2005/8/layout/hierarchy1"/>
    <dgm:cxn modelId="{CF3E1D23-FAA6-4BE6-8FB3-19BA57DDE532}" type="presParOf" srcId="{CAAD3E65-C606-4625-B6E6-11D61D900CE3}" destId="{9E7F8BE6-12F4-4ECF-92DD-346EA2F4C2B5}" srcOrd="0" destOrd="0" presId="urn:microsoft.com/office/officeart/2005/8/layout/hierarchy1"/>
    <dgm:cxn modelId="{A9A55313-6C4D-4F1C-8C21-B71EC71473DF}" type="presParOf" srcId="{9E7F8BE6-12F4-4ECF-92DD-346EA2F4C2B5}" destId="{3A62A8B2-1BD3-44BD-86C3-45455F9EC121}" srcOrd="0" destOrd="0" presId="urn:microsoft.com/office/officeart/2005/8/layout/hierarchy1"/>
    <dgm:cxn modelId="{B5B10095-6CBC-4B82-B074-5E8467133709}" type="presParOf" srcId="{9E7F8BE6-12F4-4ECF-92DD-346EA2F4C2B5}" destId="{79F4D641-9B11-4C1F-996C-5ACE9268D542}" srcOrd="1" destOrd="0" presId="urn:microsoft.com/office/officeart/2005/8/layout/hierarchy1"/>
    <dgm:cxn modelId="{4AED535E-613F-430B-8573-FDEEDE4EAC9A}" type="presParOf" srcId="{CAAD3E65-C606-4625-B6E6-11D61D900CE3}" destId="{D2DFC560-1466-4830-8FD3-1836ACB0003E}" srcOrd="1" destOrd="0" presId="urn:microsoft.com/office/officeart/2005/8/layout/hierarchy1"/>
    <dgm:cxn modelId="{434BBD76-3EF6-480B-8260-8D993C23F7A7}" type="presParOf" srcId="{4C9CD5BF-B6D8-4758-B627-A9D4F16682B2}" destId="{B076EB94-6B03-4118-8D85-7F5DE76C4ACD}" srcOrd="2" destOrd="0" presId="urn:microsoft.com/office/officeart/2005/8/layout/hierarchy1"/>
    <dgm:cxn modelId="{03F5EF2F-D8CF-4372-B2DE-A6A65E1961ED}" type="presParOf" srcId="{4C9CD5BF-B6D8-4758-B627-A9D4F16682B2}" destId="{319E047E-0A90-4016-9A10-2D20B06FFEC0}" srcOrd="3" destOrd="0" presId="urn:microsoft.com/office/officeart/2005/8/layout/hierarchy1"/>
    <dgm:cxn modelId="{331F8706-FE59-4543-9941-90C2A8F899DD}" type="presParOf" srcId="{319E047E-0A90-4016-9A10-2D20B06FFEC0}" destId="{B6FED6FA-8EAE-40B4-B4E9-0813B5726D53}" srcOrd="0" destOrd="0" presId="urn:microsoft.com/office/officeart/2005/8/layout/hierarchy1"/>
    <dgm:cxn modelId="{9CCB8CFD-087C-4C59-93F0-3F5191FFBCF9}" type="presParOf" srcId="{B6FED6FA-8EAE-40B4-B4E9-0813B5726D53}" destId="{6554AAEE-E561-4EF3-86F3-945706AC6E27}" srcOrd="0" destOrd="0" presId="urn:microsoft.com/office/officeart/2005/8/layout/hierarchy1"/>
    <dgm:cxn modelId="{F02572BD-7DC7-4550-AE1C-2FEBD94451D6}" type="presParOf" srcId="{B6FED6FA-8EAE-40B4-B4E9-0813B5726D53}" destId="{A98DD483-5A33-47FA-AD79-7FA0651FD7DF}" srcOrd="1" destOrd="0" presId="urn:microsoft.com/office/officeart/2005/8/layout/hierarchy1"/>
    <dgm:cxn modelId="{6FFCB101-0C68-4A07-ACEC-8474251F92E9}" type="presParOf" srcId="{319E047E-0A90-4016-9A10-2D20B06FFEC0}" destId="{753D4960-1D33-44A8-92FD-DE4C3F91579C}" srcOrd="1" destOrd="0" presId="urn:microsoft.com/office/officeart/2005/8/layout/hierarchy1"/>
    <dgm:cxn modelId="{5BCE2580-F046-4969-B802-A67BA9102A7D}" type="presParOf" srcId="{396646DB-5F76-4166-9F01-0ACEC1F49912}" destId="{F886EA4C-FCDC-441B-A7DE-651D02B5DC21}" srcOrd="1" destOrd="0" presId="urn:microsoft.com/office/officeart/2005/8/layout/hierarchy1"/>
    <dgm:cxn modelId="{1022CB4D-5FDE-40CC-B224-5155D14C8580}" type="presParOf" srcId="{F886EA4C-FCDC-441B-A7DE-651D02B5DC21}" destId="{426C7079-5A6D-4378-BD31-CDAFC4D3F272}" srcOrd="0" destOrd="0" presId="urn:microsoft.com/office/officeart/2005/8/layout/hierarchy1"/>
    <dgm:cxn modelId="{223F205A-E919-4B98-B0FC-98DD4AA62F7B}" type="presParOf" srcId="{426C7079-5A6D-4378-BD31-CDAFC4D3F272}" destId="{04F85D98-2E44-45A1-89AB-A32400E55D0C}" srcOrd="0" destOrd="0" presId="urn:microsoft.com/office/officeart/2005/8/layout/hierarchy1"/>
    <dgm:cxn modelId="{B6E25327-1F80-41E1-950C-FC45F755D1CD}" type="presParOf" srcId="{426C7079-5A6D-4378-BD31-CDAFC4D3F272}" destId="{9B86D928-0F98-4E0B-AE4C-A416C4AC9CEC}" srcOrd="1" destOrd="0" presId="urn:microsoft.com/office/officeart/2005/8/layout/hierarchy1"/>
    <dgm:cxn modelId="{E152A45E-8048-4A9D-987A-BF4DF0B151D1}" type="presParOf" srcId="{F886EA4C-FCDC-441B-A7DE-651D02B5DC21}" destId="{D1A911FA-6B50-422D-AF93-F2700799503F}" srcOrd="1" destOrd="0" presId="urn:microsoft.com/office/officeart/2005/8/layout/hierarchy1"/>
    <dgm:cxn modelId="{9FECB30D-B850-4910-93E6-96E839CF7214}" type="presParOf" srcId="{D1A911FA-6B50-422D-AF93-F2700799503F}" destId="{157C3FC9-2C00-482F-A143-CCD542867DE4}" srcOrd="0" destOrd="0" presId="urn:microsoft.com/office/officeart/2005/8/layout/hierarchy1"/>
    <dgm:cxn modelId="{DEC379FF-C55F-468A-B11E-DA2822901A73}" type="presParOf" srcId="{D1A911FA-6B50-422D-AF93-F2700799503F}" destId="{9F0FEC34-3977-4510-A94B-A859A4998D81}" srcOrd="1" destOrd="0" presId="urn:microsoft.com/office/officeart/2005/8/layout/hierarchy1"/>
    <dgm:cxn modelId="{0E91EC75-BCDE-4B32-824A-5E7E3C676F7D}" type="presParOf" srcId="{9F0FEC34-3977-4510-A94B-A859A4998D81}" destId="{69C1727D-B155-4AD4-91B4-D9647C874133}" srcOrd="0" destOrd="0" presId="urn:microsoft.com/office/officeart/2005/8/layout/hierarchy1"/>
    <dgm:cxn modelId="{24A0B279-AFC2-4ED5-80BF-04A5A0EED6C4}" type="presParOf" srcId="{69C1727D-B155-4AD4-91B4-D9647C874133}" destId="{E1BF139D-90D4-486E-B243-34B717CC4FAA}" srcOrd="0" destOrd="0" presId="urn:microsoft.com/office/officeart/2005/8/layout/hierarchy1"/>
    <dgm:cxn modelId="{768BB6AA-4565-4B9A-B3E2-A29956AC84C3}" type="presParOf" srcId="{69C1727D-B155-4AD4-91B4-D9647C874133}" destId="{9F3983C5-C600-4384-B137-CB018AA8E604}" srcOrd="1" destOrd="0" presId="urn:microsoft.com/office/officeart/2005/8/layout/hierarchy1"/>
    <dgm:cxn modelId="{F84E1A28-A673-4ADF-AD62-4546898DFD01}" type="presParOf" srcId="{9F0FEC34-3977-4510-A94B-A859A4998D81}" destId="{724ADF9C-E6F6-4514-A814-6B5075E80B6F}" srcOrd="1" destOrd="0" presId="urn:microsoft.com/office/officeart/2005/8/layout/hierarchy1"/>
    <dgm:cxn modelId="{27FD33D8-5A53-4BAD-B534-0AA43FF24F0A}" type="presParOf" srcId="{D1A911FA-6B50-422D-AF93-F2700799503F}" destId="{64D57F33-3CA8-4BDA-8577-85B1ED77D7A4}" srcOrd="2" destOrd="0" presId="urn:microsoft.com/office/officeart/2005/8/layout/hierarchy1"/>
    <dgm:cxn modelId="{0C2F2D72-ABB5-4D0A-B9FB-A6C0F1D9B505}" type="presParOf" srcId="{D1A911FA-6B50-422D-AF93-F2700799503F}" destId="{2F624F11-858C-4BEB-80D9-0450B1103822}" srcOrd="3" destOrd="0" presId="urn:microsoft.com/office/officeart/2005/8/layout/hierarchy1"/>
    <dgm:cxn modelId="{8ECBF8FD-C1C7-4A60-A0CA-86474EE0C14F}" type="presParOf" srcId="{2F624F11-858C-4BEB-80D9-0450B1103822}" destId="{F7D00D1D-29F4-421C-99D1-E83E4924F946}" srcOrd="0" destOrd="0" presId="urn:microsoft.com/office/officeart/2005/8/layout/hierarchy1"/>
    <dgm:cxn modelId="{0FC71685-D4A1-4C14-94B5-E1E75E4D7982}" type="presParOf" srcId="{F7D00D1D-29F4-421C-99D1-E83E4924F946}" destId="{E73A9F71-A2DB-4F59-B7E8-F32EDF10C2F3}" srcOrd="0" destOrd="0" presId="urn:microsoft.com/office/officeart/2005/8/layout/hierarchy1"/>
    <dgm:cxn modelId="{1592FC27-07B7-45BA-A874-350E7B427BD4}" type="presParOf" srcId="{F7D00D1D-29F4-421C-99D1-E83E4924F946}" destId="{1E22B83D-7432-40C4-B686-298B640ECEE5}" srcOrd="1" destOrd="0" presId="urn:microsoft.com/office/officeart/2005/8/layout/hierarchy1"/>
    <dgm:cxn modelId="{6DA9F9A6-0115-4EA9-9C59-97536E2979EF}" type="presParOf" srcId="{2F624F11-858C-4BEB-80D9-0450B1103822}" destId="{252C81F3-77C9-4319-8E2C-276B078860F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37641F-4E83-4896-86D8-A14C140DAC9A}" type="doc">
      <dgm:prSet loTypeId="urn:microsoft.com/office/officeart/2005/8/layout/hierarchy1" loCatId="hierarchy" qsTypeId="urn:microsoft.com/office/officeart/2005/8/quickstyle/simple1" qsCatId="simple" csTypeId="urn:microsoft.com/office/officeart/2005/8/colors/colorful5" csCatId="colorful"/>
      <dgm:spPr/>
      <dgm:t>
        <a:bodyPr/>
        <a:lstStyle/>
        <a:p>
          <a:endParaRPr lang="en-US"/>
        </a:p>
      </dgm:t>
    </dgm:pt>
    <dgm:pt modelId="{88405CC6-8B5A-44F3-A7F6-3A8485765A65}">
      <dgm:prSet/>
      <dgm:spPr/>
      <dgm:t>
        <a:bodyPr/>
        <a:lstStyle/>
        <a:p>
          <a:r>
            <a:rPr lang="es-MX"/>
            <a:t>Datos nominales: tipos de datos formados por categorías que no pueden ordenarse ni clasificarse. Aunque pueden ser a veces tanto cualitativos como cuantitativos. </a:t>
          </a:r>
          <a:endParaRPr lang="en-US"/>
        </a:p>
      </dgm:t>
    </dgm:pt>
    <dgm:pt modelId="{4083E3E4-FDB1-4540-AC08-86C1F625987F}" type="parTrans" cxnId="{24C2FB2F-050D-4E1D-B2A5-943CFD0C018A}">
      <dgm:prSet/>
      <dgm:spPr/>
      <dgm:t>
        <a:bodyPr/>
        <a:lstStyle/>
        <a:p>
          <a:endParaRPr lang="en-US"/>
        </a:p>
      </dgm:t>
    </dgm:pt>
    <dgm:pt modelId="{C625D7B8-3F22-442E-9B57-B50494768C45}" type="sibTrans" cxnId="{24C2FB2F-050D-4E1D-B2A5-943CFD0C018A}">
      <dgm:prSet/>
      <dgm:spPr/>
      <dgm:t>
        <a:bodyPr/>
        <a:lstStyle/>
        <a:p>
          <a:endParaRPr lang="en-US"/>
        </a:p>
      </dgm:t>
    </dgm:pt>
    <dgm:pt modelId="{FF771463-1ECA-4CB2-8711-3338357120BE}">
      <dgm:prSet/>
      <dgm:spPr/>
      <dgm:t>
        <a:bodyPr/>
        <a:lstStyle/>
        <a:p>
          <a:r>
            <a:rPr lang="es-MX"/>
            <a:t>Algunos ejemplos de datos nominales son: región, código postal o profesión religiosa. </a:t>
          </a:r>
          <a:endParaRPr lang="en-US"/>
        </a:p>
      </dgm:t>
    </dgm:pt>
    <dgm:pt modelId="{47E4350E-0F95-490F-9D5F-792316092BF3}" type="parTrans" cxnId="{73E1D359-5882-4575-A06A-FE4C08606159}">
      <dgm:prSet/>
      <dgm:spPr/>
      <dgm:t>
        <a:bodyPr/>
        <a:lstStyle/>
        <a:p>
          <a:endParaRPr lang="en-US"/>
        </a:p>
      </dgm:t>
    </dgm:pt>
    <dgm:pt modelId="{66D4B960-9FD1-4301-84E7-459B926C93DB}" type="sibTrans" cxnId="{73E1D359-5882-4575-A06A-FE4C08606159}">
      <dgm:prSet/>
      <dgm:spPr/>
      <dgm:t>
        <a:bodyPr/>
        <a:lstStyle/>
        <a:p>
          <a:endParaRPr lang="en-US"/>
        </a:p>
      </dgm:t>
    </dgm:pt>
    <dgm:pt modelId="{56699F6E-FCC8-41CD-A3EB-29E8FD27C721}" type="pres">
      <dgm:prSet presAssocID="{F837641F-4E83-4896-86D8-A14C140DAC9A}" presName="hierChild1" presStyleCnt="0">
        <dgm:presLayoutVars>
          <dgm:chPref val="1"/>
          <dgm:dir/>
          <dgm:animOne val="branch"/>
          <dgm:animLvl val="lvl"/>
          <dgm:resizeHandles/>
        </dgm:presLayoutVars>
      </dgm:prSet>
      <dgm:spPr/>
      <dgm:t>
        <a:bodyPr/>
        <a:lstStyle/>
        <a:p>
          <a:endParaRPr lang="es-ES"/>
        </a:p>
      </dgm:t>
    </dgm:pt>
    <dgm:pt modelId="{8B0A3AFD-66B2-42AA-937D-5532730101D8}" type="pres">
      <dgm:prSet presAssocID="{88405CC6-8B5A-44F3-A7F6-3A8485765A65}" presName="hierRoot1" presStyleCnt="0"/>
      <dgm:spPr/>
    </dgm:pt>
    <dgm:pt modelId="{62234151-8BC6-4A90-A09E-BD12F1E7AF9A}" type="pres">
      <dgm:prSet presAssocID="{88405CC6-8B5A-44F3-A7F6-3A8485765A65}" presName="composite" presStyleCnt="0"/>
      <dgm:spPr/>
    </dgm:pt>
    <dgm:pt modelId="{E90846E4-45E8-4F2D-AC65-59CE10C313D4}" type="pres">
      <dgm:prSet presAssocID="{88405CC6-8B5A-44F3-A7F6-3A8485765A65}" presName="background" presStyleLbl="node0" presStyleIdx="0" presStyleCnt="2"/>
      <dgm:spPr/>
    </dgm:pt>
    <dgm:pt modelId="{CF29ED34-C6CB-49B7-B285-DA7FF664087F}" type="pres">
      <dgm:prSet presAssocID="{88405CC6-8B5A-44F3-A7F6-3A8485765A65}" presName="text" presStyleLbl="fgAcc0" presStyleIdx="0" presStyleCnt="2">
        <dgm:presLayoutVars>
          <dgm:chPref val="3"/>
        </dgm:presLayoutVars>
      </dgm:prSet>
      <dgm:spPr/>
      <dgm:t>
        <a:bodyPr/>
        <a:lstStyle/>
        <a:p>
          <a:endParaRPr lang="es-ES"/>
        </a:p>
      </dgm:t>
    </dgm:pt>
    <dgm:pt modelId="{A61241BF-B455-47B8-9233-2BF50C0F0338}" type="pres">
      <dgm:prSet presAssocID="{88405CC6-8B5A-44F3-A7F6-3A8485765A65}" presName="hierChild2" presStyleCnt="0"/>
      <dgm:spPr/>
    </dgm:pt>
    <dgm:pt modelId="{194296E9-8F27-4A96-92D9-DE14193DB255}" type="pres">
      <dgm:prSet presAssocID="{FF771463-1ECA-4CB2-8711-3338357120BE}" presName="hierRoot1" presStyleCnt="0"/>
      <dgm:spPr/>
    </dgm:pt>
    <dgm:pt modelId="{8E6C91F9-4277-4447-9E56-E9DA2F48FAC3}" type="pres">
      <dgm:prSet presAssocID="{FF771463-1ECA-4CB2-8711-3338357120BE}" presName="composite" presStyleCnt="0"/>
      <dgm:spPr/>
    </dgm:pt>
    <dgm:pt modelId="{0827C098-E24D-45AB-916A-E8BA5EF66628}" type="pres">
      <dgm:prSet presAssocID="{FF771463-1ECA-4CB2-8711-3338357120BE}" presName="background" presStyleLbl="node0" presStyleIdx="1" presStyleCnt="2"/>
      <dgm:spPr/>
    </dgm:pt>
    <dgm:pt modelId="{AF08BFD9-080E-4FC5-AE17-30F641BC460A}" type="pres">
      <dgm:prSet presAssocID="{FF771463-1ECA-4CB2-8711-3338357120BE}" presName="text" presStyleLbl="fgAcc0" presStyleIdx="1" presStyleCnt="2">
        <dgm:presLayoutVars>
          <dgm:chPref val="3"/>
        </dgm:presLayoutVars>
      </dgm:prSet>
      <dgm:spPr/>
      <dgm:t>
        <a:bodyPr/>
        <a:lstStyle/>
        <a:p>
          <a:endParaRPr lang="es-ES"/>
        </a:p>
      </dgm:t>
    </dgm:pt>
    <dgm:pt modelId="{C10BF6D2-F483-4079-893A-7C8871086314}" type="pres">
      <dgm:prSet presAssocID="{FF771463-1ECA-4CB2-8711-3338357120BE}" presName="hierChild2" presStyleCnt="0"/>
      <dgm:spPr/>
    </dgm:pt>
  </dgm:ptLst>
  <dgm:cxnLst>
    <dgm:cxn modelId="{24C2FB2F-050D-4E1D-B2A5-943CFD0C018A}" srcId="{F837641F-4E83-4896-86D8-A14C140DAC9A}" destId="{88405CC6-8B5A-44F3-A7F6-3A8485765A65}" srcOrd="0" destOrd="0" parTransId="{4083E3E4-FDB1-4540-AC08-86C1F625987F}" sibTransId="{C625D7B8-3F22-442E-9B57-B50494768C45}"/>
    <dgm:cxn modelId="{DA1E4B43-F01C-4799-A46F-E77270491324}" type="presOf" srcId="{88405CC6-8B5A-44F3-A7F6-3A8485765A65}" destId="{CF29ED34-C6CB-49B7-B285-DA7FF664087F}" srcOrd="0" destOrd="0" presId="urn:microsoft.com/office/officeart/2005/8/layout/hierarchy1"/>
    <dgm:cxn modelId="{0A8956A1-AC1A-42B5-834E-9DBF86FCEF49}" type="presOf" srcId="{FF771463-1ECA-4CB2-8711-3338357120BE}" destId="{AF08BFD9-080E-4FC5-AE17-30F641BC460A}" srcOrd="0" destOrd="0" presId="urn:microsoft.com/office/officeart/2005/8/layout/hierarchy1"/>
    <dgm:cxn modelId="{2506841D-30B8-43A6-AE9C-154CF0B146C0}" type="presOf" srcId="{F837641F-4E83-4896-86D8-A14C140DAC9A}" destId="{56699F6E-FCC8-41CD-A3EB-29E8FD27C721}" srcOrd="0" destOrd="0" presId="urn:microsoft.com/office/officeart/2005/8/layout/hierarchy1"/>
    <dgm:cxn modelId="{73E1D359-5882-4575-A06A-FE4C08606159}" srcId="{F837641F-4E83-4896-86D8-A14C140DAC9A}" destId="{FF771463-1ECA-4CB2-8711-3338357120BE}" srcOrd="1" destOrd="0" parTransId="{47E4350E-0F95-490F-9D5F-792316092BF3}" sibTransId="{66D4B960-9FD1-4301-84E7-459B926C93DB}"/>
    <dgm:cxn modelId="{45CD6EC9-4F46-43DB-BBDC-3816F22DE0D9}" type="presParOf" srcId="{56699F6E-FCC8-41CD-A3EB-29E8FD27C721}" destId="{8B0A3AFD-66B2-42AA-937D-5532730101D8}" srcOrd="0" destOrd="0" presId="urn:microsoft.com/office/officeart/2005/8/layout/hierarchy1"/>
    <dgm:cxn modelId="{36E3B475-29C3-4D19-88F7-6524591FF6DB}" type="presParOf" srcId="{8B0A3AFD-66B2-42AA-937D-5532730101D8}" destId="{62234151-8BC6-4A90-A09E-BD12F1E7AF9A}" srcOrd="0" destOrd="0" presId="urn:microsoft.com/office/officeart/2005/8/layout/hierarchy1"/>
    <dgm:cxn modelId="{68AE2A37-9F56-44EE-A2CE-7BD94D251900}" type="presParOf" srcId="{62234151-8BC6-4A90-A09E-BD12F1E7AF9A}" destId="{E90846E4-45E8-4F2D-AC65-59CE10C313D4}" srcOrd="0" destOrd="0" presId="urn:microsoft.com/office/officeart/2005/8/layout/hierarchy1"/>
    <dgm:cxn modelId="{8A036D39-8E78-4C79-9EC7-492B3A3156A2}" type="presParOf" srcId="{62234151-8BC6-4A90-A09E-BD12F1E7AF9A}" destId="{CF29ED34-C6CB-49B7-B285-DA7FF664087F}" srcOrd="1" destOrd="0" presId="urn:microsoft.com/office/officeart/2005/8/layout/hierarchy1"/>
    <dgm:cxn modelId="{4DD6DF5E-EB9C-4D93-8607-8B5E7D24A1B8}" type="presParOf" srcId="{8B0A3AFD-66B2-42AA-937D-5532730101D8}" destId="{A61241BF-B455-47B8-9233-2BF50C0F0338}" srcOrd="1" destOrd="0" presId="urn:microsoft.com/office/officeart/2005/8/layout/hierarchy1"/>
    <dgm:cxn modelId="{AB6D81D3-3F38-437F-8119-1BD8853C2427}" type="presParOf" srcId="{56699F6E-FCC8-41CD-A3EB-29E8FD27C721}" destId="{194296E9-8F27-4A96-92D9-DE14193DB255}" srcOrd="1" destOrd="0" presId="urn:microsoft.com/office/officeart/2005/8/layout/hierarchy1"/>
    <dgm:cxn modelId="{734BFBB5-4D4E-4137-9548-48D6C7CCDDB2}" type="presParOf" srcId="{194296E9-8F27-4A96-92D9-DE14193DB255}" destId="{8E6C91F9-4277-4447-9E56-E9DA2F48FAC3}" srcOrd="0" destOrd="0" presId="urn:microsoft.com/office/officeart/2005/8/layout/hierarchy1"/>
    <dgm:cxn modelId="{ED2D63C2-B2FF-4589-8238-420530F6340A}" type="presParOf" srcId="{8E6C91F9-4277-4447-9E56-E9DA2F48FAC3}" destId="{0827C098-E24D-45AB-916A-E8BA5EF66628}" srcOrd="0" destOrd="0" presId="urn:microsoft.com/office/officeart/2005/8/layout/hierarchy1"/>
    <dgm:cxn modelId="{E5337A8A-785C-47C8-8548-7F34166CABA2}" type="presParOf" srcId="{8E6C91F9-4277-4447-9E56-E9DA2F48FAC3}" destId="{AF08BFD9-080E-4FC5-AE17-30F641BC460A}" srcOrd="1" destOrd="0" presId="urn:microsoft.com/office/officeart/2005/8/layout/hierarchy1"/>
    <dgm:cxn modelId="{4B5EB9CD-9E54-4584-A9FD-F8E126B269AF}" type="presParOf" srcId="{194296E9-8F27-4A96-92D9-DE14193DB255}" destId="{C10BF6D2-F483-4079-893A-7C887108631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3D1AB0-6233-41EF-896F-60B0798BAA14}"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5A0FA90F-4E6D-4436-9912-E48090367510}">
      <dgm:prSet/>
      <dgm:spPr/>
      <dgm:t>
        <a:bodyPr/>
        <a:lstStyle/>
        <a:p>
          <a:pPr>
            <a:defRPr b="1"/>
          </a:pPr>
          <a:r>
            <a:rPr lang="es-MX"/>
            <a:t>Describe información que puede ser categorizada y tiene un orden o nivel. </a:t>
          </a:r>
          <a:endParaRPr lang="en-US"/>
        </a:p>
      </dgm:t>
    </dgm:pt>
    <dgm:pt modelId="{B6651F39-47B6-4391-97AB-78CA5A30B2F7}" type="parTrans" cxnId="{860B6F74-314D-4BA8-9D0D-8055A8FD8EC9}">
      <dgm:prSet/>
      <dgm:spPr/>
      <dgm:t>
        <a:bodyPr/>
        <a:lstStyle/>
        <a:p>
          <a:endParaRPr lang="en-US"/>
        </a:p>
      </dgm:t>
    </dgm:pt>
    <dgm:pt modelId="{5BFEBAB1-7358-448B-9B21-78548899777E}" type="sibTrans" cxnId="{860B6F74-314D-4BA8-9D0D-8055A8FD8EC9}">
      <dgm:prSet/>
      <dgm:spPr/>
      <dgm:t>
        <a:bodyPr/>
        <a:lstStyle/>
        <a:p>
          <a:endParaRPr lang="en-US"/>
        </a:p>
      </dgm:t>
    </dgm:pt>
    <dgm:pt modelId="{D6EC7BEA-05A1-4BC0-A075-357318B83411}">
      <dgm:prSet/>
      <dgm:spPr/>
      <dgm:t>
        <a:bodyPr/>
        <a:lstStyle/>
        <a:p>
          <a:pPr>
            <a:defRPr b="1"/>
          </a:pPr>
          <a:r>
            <a:rPr lang="es-MX"/>
            <a:t>Ejemplos: </a:t>
          </a:r>
          <a:endParaRPr lang="en-US"/>
        </a:p>
      </dgm:t>
    </dgm:pt>
    <dgm:pt modelId="{E22690FC-83F1-43E1-A482-5EC408982CAE}" type="parTrans" cxnId="{F335231E-1703-4020-93F4-8EF420CAD6C3}">
      <dgm:prSet/>
      <dgm:spPr/>
      <dgm:t>
        <a:bodyPr/>
        <a:lstStyle/>
        <a:p>
          <a:endParaRPr lang="en-US"/>
        </a:p>
      </dgm:t>
    </dgm:pt>
    <dgm:pt modelId="{92D50521-7FBA-43ED-8E26-2F5C6925411D}" type="sibTrans" cxnId="{F335231E-1703-4020-93F4-8EF420CAD6C3}">
      <dgm:prSet/>
      <dgm:spPr/>
      <dgm:t>
        <a:bodyPr/>
        <a:lstStyle/>
        <a:p>
          <a:endParaRPr lang="en-US"/>
        </a:p>
      </dgm:t>
    </dgm:pt>
    <dgm:pt modelId="{CB4EE98A-51A3-42ED-8933-DA4CE1E3F132}">
      <dgm:prSet/>
      <dgm:spPr/>
      <dgm:t>
        <a:bodyPr/>
        <a:lstStyle/>
        <a:p>
          <a:r>
            <a:rPr lang="es-MX"/>
            <a:t>Nivel educativo (Primaria, Secundaria, Bachiller, Licenciatura, Maestria y Doctorado).</a:t>
          </a:r>
          <a:endParaRPr lang="en-US"/>
        </a:p>
      </dgm:t>
    </dgm:pt>
    <dgm:pt modelId="{06553210-FD55-4595-8765-990B2B81F8EE}" type="parTrans" cxnId="{1CC53462-6D91-4B90-B6E1-EDAF876B31F2}">
      <dgm:prSet/>
      <dgm:spPr/>
      <dgm:t>
        <a:bodyPr/>
        <a:lstStyle/>
        <a:p>
          <a:endParaRPr lang="en-US"/>
        </a:p>
      </dgm:t>
    </dgm:pt>
    <dgm:pt modelId="{4C87B0C2-8E72-4657-9E47-B46486BB3606}" type="sibTrans" cxnId="{1CC53462-6D91-4B90-B6E1-EDAF876B31F2}">
      <dgm:prSet/>
      <dgm:spPr/>
      <dgm:t>
        <a:bodyPr/>
        <a:lstStyle/>
        <a:p>
          <a:endParaRPr lang="en-US"/>
        </a:p>
      </dgm:t>
    </dgm:pt>
    <dgm:pt modelId="{B9E259AA-EF2A-4326-AFDF-59DD19FEBB5A}">
      <dgm:prSet/>
      <dgm:spPr/>
      <dgm:t>
        <a:bodyPr/>
        <a:lstStyle/>
        <a:p>
          <a:r>
            <a:rPr lang="es-MX"/>
            <a:t>Nivel de satisfacción: Extremadamente satisfecho, satisfecho, neutral, insatisfecho, muy insatisfecho)</a:t>
          </a:r>
          <a:endParaRPr lang="en-US"/>
        </a:p>
      </dgm:t>
    </dgm:pt>
    <dgm:pt modelId="{40562989-DAF8-4996-844B-C66A237B0661}" type="parTrans" cxnId="{56F61B51-D731-4914-8ED2-C28C00626B96}">
      <dgm:prSet/>
      <dgm:spPr/>
      <dgm:t>
        <a:bodyPr/>
        <a:lstStyle/>
        <a:p>
          <a:endParaRPr lang="en-US"/>
        </a:p>
      </dgm:t>
    </dgm:pt>
    <dgm:pt modelId="{3003439A-2535-40FC-8819-643FBA4B1FC7}" type="sibTrans" cxnId="{56F61B51-D731-4914-8ED2-C28C00626B96}">
      <dgm:prSet/>
      <dgm:spPr/>
      <dgm:t>
        <a:bodyPr/>
        <a:lstStyle/>
        <a:p>
          <a:endParaRPr lang="en-US"/>
        </a:p>
      </dgm:t>
    </dgm:pt>
    <dgm:pt modelId="{C6E7D495-0593-4FF9-B412-723F0F4AEAA7}" type="pres">
      <dgm:prSet presAssocID="{643D1AB0-6233-41EF-896F-60B0798BAA14}" presName="root" presStyleCnt="0">
        <dgm:presLayoutVars>
          <dgm:dir/>
          <dgm:resizeHandles val="exact"/>
        </dgm:presLayoutVars>
      </dgm:prSet>
      <dgm:spPr/>
      <dgm:t>
        <a:bodyPr/>
        <a:lstStyle/>
        <a:p>
          <a:endParaRPr lang="es-ES"/>
        </a:p>
      </dgm:t>
    </dgm:pt>
    <dgm:pt modelId="{316D9CF8-4726-4E42-8F4D-99F0E85FFB56}" type="pres">
      <dgm:prSet presAssocID="{5A0FA90F-4E6D-4436-9912-E48090367510}" presName="compNode" presStyleCnt="0"/>
      <dgm:spPr/>
    </dgm:pt>
    <dgm:pt modelId="{59C0E77B-1492-4CFB-AC2F-AA8E5DFCA512}" type="pres">
      <dgm:prSet presAssocID="{5A0FA90F-4E6D-4436-9912-E4809036751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Diagrama de flujo"/>
        </a:ext>
      </dgm:extLst>
    </dgm:pt>
    <dgm:pt modelId="{146DAC60-46F6-4EBD-AF72-1A02AEB7FB1F}" type="pres">
      <dgm:prSet presAssocID="{5A0FA90F-4E6D-4436-9912-E48090367510}" presName="iconSpace" presStyleCnt="0"/>
      <dgm:spPr/>
    </dgm:pt>
    <dgm:pt modelId="{C53376B3-5FBD-416E-B42D-B8142AA2E59C}" type="pres">
      <dgm:prSet presAssocID="{5A0FA90F-4E6D-4436-9912-E48090367510}" presName="parTx" presStyleLbl="revTx" presStyleIdx="0" presStyleCnt="4">
        <dgm:presLayoutVars>
          <dgm:chMax val="0"/>
          <dgm:chPref val="0"/>
        </dgm:presLayoutVars>
      </dgm:prSet>
      <dgm:spPr/>
      <dgm:t>
        <a:bodyPr/>
        <a:lstStyle/>
        <a:p>
          <a:endParaRPr lang="es-ES"/>
        </a:p>
      </dgm:t>
    </dgm:pt>
    <dgm:pt modelId="{A2189851-A95F-4FE9-A396-AB082D741CAA}" type="pres">
      <dgm:prSet presAssocID="{5A0FA90F-4E6D-4436-9912-E48090367510}" presName="txSpace" presStyleCnt="0"/>
      <dgm:spPr/>
    </dgm:pt>
    <dgm:pt modelId="{EC89D45E-FD41-41B9-8868-9456840C7E9B}" type="pres">
      <dgm:prSet presAssocID="{5A0FA90F-4E6D-4436-9912-E48090367510}" presName="desTx" presStyleLbl="revTx" presStyleIdx="1" presStyleCnt="4">
        <dgm:presLayoutVars/>
      </dgm:prSet>
      <dgm:spPr/>
    </dgm:pt>
    <dgm:pt modelId="{B2C9DF61-24A6-491B-B7A5-6758B63B5F29}" type="pres">
      <dgm:prSet presAssocID="{5BFEBAB1-7358-448B-9B21-78548899777E}" presName="sibTrans" presStyleCnt="0"/>
      <dgm:spPr/>
    </dgm:pt>
    <dgm:pt modelId="{A68FAF39-349C-4E52-A18F-5DA426B70004}" type="pres">
      <dgm:prSet presAssocID="{D6EC7BEA-05A1-4BC0-A075-357318B83411}" presName="compNode" presStyleCnt="0"/>
      <dgm:spPr/>
    </dgm:pt>
    <dgm:pt modelId="{AB5A5C42-AA12-4B72-B00A-E112E4911374}" type="pres">
      <dgm:prSet presAssocID="{D6EC7BEA-05A1-4BC0-A075-357318B8341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Diploma Roll"/>
        </a:ext>
      </dgm:extLst>
    </dgm:pt>
    <dgm:pt modelId="{8B1A5BF1-8564-4D8A-934A-7BBC1C421604}" type="pres">
      <dgm:prSet presAssocID="{D6EC7BEA-05A1-4BC0-A075-357318B83411}" presName="iconSpace" presStyleCnt="0"/>
      <dgm:spPr/>
    </dgm:pt>
    <dgm:pt modelId="{1829A25C-341A-4AB7-BD97-F37EEAE1EEBF}" type="pres">
      <dgm:prSet presAssocID="{D6EC7BEA-05A1-4BC0-A075-357318B83411}" presName="parTx" presStyleLbl="revTx" presStyleIdx="2" presStyleCnt="4">
        <dgm:presLayoutVars>
          <dgm:chMax val="0"/>
          <dgm:chPref val="0"/>
        </dgm:presLayoutVars>
      </dgm:prSet>
      <dgm:spPr/>
      <dgm:t>
        <a:bodyPr/>
        <a:lstStyle/>
        <a:p>
          <a:endParaRPr lang="es-ES"/>
        </a:p>
      </dgm:t>
    </dgm:pt>
    <dgm:pt modelId="{79E6D5F2-C85F-47D3-9AA3-520CF076B99F}" type="pres">
      <dgm:prSet presAssocID="{D6EC7BEA-05A1-4BC0-A075-357318B83411}" presName="txSpace" presStyleCnt="0"/>
      <dgm:spPr/>
    </dgm:pt>
    <dgm:pt modelId="{9F372458-3802-424C-8EA5-3043C21A414B}" type="pres">
      <dgm:prSet presAssocID="{D6EC7BEA-05A1-4BC0-A075-357318B83411}" presName="desTx" presStyleLbl="revTx" presStyleIdx="3" presStyleCnt="4">
        <dgm:presLayoutVars/>
      </dgm:prSet>
      <dgm:spPr/>
      <dgm:t>
        <a:bodyPr/>
        <a:lstStyle/>
        <a:p>
          <a:endParaRPr lang="es-ES"/>
        </a:p>
      </dgm:t>
    </dgm:pt>
  </dgm:ptLst>
  <dgm:cxnLst>
    <dgm:cxn modelId="{B6FEDC65-085E-4017-84D1-C54E9258CE07}" type="presOf" srcId="{CB4EE98A-51A3-42ED-8933-DA4CE1E3F132}" destId="{9F372458-3802-424C-8EA5-3043C21A414B}" srcOrd="0" destOrd="0" presId="urn:microsoft.com/office/officeart/2018/5/layout/CenteredIconLabelDescriptionList"/>
    <dgm:cxn modelId="{983D0398-44C7-4855-BED7-DC2271DA26C7}" type="presOf" srcId="{B9E259AA-EF2A-4326-AFDF-59DD19FEBB5A}" destId="{9F372458-3802-424C-8EA5-3043C21A414B}" srcOrd="0" destOrd="1" presId="urn:microsoft.com/office/officeart/2018/5/layout/CenteredIconLabelDescriptionList"/>
    <dgm:cxn modelId="{F335231E-1703-4020-93F4-8EF420CAD6C3}" srcId="{643D1AB0-6233-41EF-896F-60B0798BAA14}" destId="{D6EC7BEA-05A1-4BC0-A075-357318B83411}" srcOrd="1" destOrd="0" parTransId="{E22690FC-83F1-43E1-A482-5EC408982CAE}" sibTransId="{92D50521-7FBA-43ED-8E26-2F5C6925411D}"/>
    <dgm:cxn modelId="{56F61B51-D731-4914-8ED2-C28C00626B96}" srcId="{D6EC7BEA-05A1-4BC0-A075-357318B83411}" destId="{B9E259AA-EF2A-4326-AFDF-59DD19FEBB5A}" srcOrd="1" destOrd="0" parTransId="{40562989-DAF8-4996-844B-C66A237B0661}" sibTransId="{3003439A-2535-40FC-8819-643FBA4B1FC7}"/>
    <dgm:cxn modelId="{1CC53462-6D91-4B90-B6E1-EDAF876B31F2}" srcId="{D6EC7BEA-05A1-4BC0-A075-357318B83411}" destId="{CB4EE98A-51A3-42ED-8933-DA4CE1E3F132}" srcOrd="0" destOrd="0" parTransId="{06553210-FD55-4595-8765-990B2B81F8EE}" sibTransId="{4C87B0C2-8E72-4657-9E47-B46486BB3606}"/>
    <dgm:cxn modelId="{7B58322E-E1F4-4E6F-A395-49FA6ADCFE4A}" type="presOf" srcId="{643D1AB0-6233-41EF-896F-60B0798BAA14}" destId="{C6E7D495-0593-4FF9-B412-723F0F4AEAA7}" srcOrd="0" destOrd="0" presId="urn:microsoft.com/office/officeart/2018/5/layout/CenteredIconLabelDescriptionList"/>
    <dgm:cxn modelId="{72A30B47-E8AB-4E91-BC3D-E1212079617D}" type="presOf" srcId="{5A0FA90F-4E6D-4436-9912-E48090367510}" destId="{C53376B3-5FBD-416E-B42D-B8142AA2E59C}" srcOrd="0" destOrd="0" presId="urn:microsoft.com/office/officeart/2018/5/layout/CenteredIconLabelDescriptionList"/>
    <dgm:cxn modelId="{860B6F74-314D-4BA8-9D0D-8055A8FD8EC9}" srcId="{643D1AB0-6233-41EF-896F-60B0798BAA14}" destId="{5A0FA90F-4E6D-4436-9912-E48090367510}" srcOrd="0" destOrd="0" parTransId="{B6651F39-47B6-4391-97AB-78CA5A30B2F7}" sibTransId="{5BFEBAB1-7358-448B-9B21-78548899777E}"/>
    <dgm:cxn modelId="{A826ADEB-61F1-4009-B8FB-541DCC9CC6AE}" type="presOf" srcId="{D6EC7BEA-05A1-4BC0-A075-357318B83411}" destId="{1829A25C-341A-4AB7-BD97-F37EEAE1EEBF}" srcOrd="0" destOrd="0" presId="urn:microsoft.com/office/officeart/2018/5/layout/CenteredIconLabelDescriptionList"/>
    <dgm:cxn modelId="{CB833A43-136C-4E82-99FE-8414102B6E58}" type="presParOf" srcId="{C6E7D495-0593-4FF9-B412-723F0F4AEAA7}" destId="{316D9CF8-4726-4E42-8F4D-99F0E85FFB56}" srcOrd="0" destOrd="0" presId="urn:microsoft.com/office/officeart/2018/5/layout/CenteredIconLabelDescriptionList"/>
    <dgm:cxn modelId="{135BF216-0E9C-4C80-951E-49F9E4299D82}" type="presParOf" srcId="{316D9CF8-4726-4E42-8F4D-99F0E85FFB56}" destId="{59C0E77B-1492-4CFB-AC2F-AA8E5DFCA512}" srcOrd="0" destOrd="0" presId="urn:microsoft.com/office/officeart/2018/5/layout/CenteredIconLabelDescriptionList"/>
    <dgm:cxn modelId="{64F3DB87-13E5-4C3E-B2EC-30692B7111D9}" type="presParOf" srcId="{316D9CF8-4726-4E42-8F4D-99F0E85FFB56}" destId="{146DAC60-46F6-4EBD-AF72-1A02AEB7FB1F}" srcOrd="1" destOrd="0" presId="urn:microsoft.com/office/officeart/2018/5/layout/CenteredIconLabelDescriptionList"/>
    <dgm:cxn modelId="{311C17AD-49B0-4D66-80BB-F67041124744}" type="presParOf" srcId="{316D9CF8-4726-4E42-8F4D-99F0E85FFB56}" destId="{C53376B3-5FBD-416E-B42D-B8142AA2E59C}" srcOrd="2" destOrd="0" presId="urn:microsoft.com/office/officeart/2018/5/layout/CenteredIconLabelDescriptionList"/>
    <dgm:cxn modelId="{F3B84A1E-1C3D-43EE-BE0F-B9EC62697CDF}" type="presParOf" srcId="{316D9CF8-4726-4E42-8F4D-99F0E85FFB56}" destId="{A2189851-A95F-4FE9-A396-AB082D741CAA}" srcOrd="3" destOrd="0" presId="urn:microsoft.com/office/officeart/2018/5/layout/CenteredIconLabelDescriptionList"/>
    <dgm:cxn modelId="{575F6223-EE21-4269-B173-004C35C996B5}" type="presParOf" srcId="{316D9CF8-4726-4E42-8F4D-99F0E85FFB56}" destId="{EC89D45E-FD41-41B9-8868-9456840C7E9B}" srcOrd="4" destOrd="0" presId="urn:microsoft.com/office/officeart/2018/5/layout/CenteredIconLabelDescriptionList"/>
    <dgm:cxn modelId="{1486131F-8A0B-4F13-A8D8-A2976E79C2E2}" type="presParOf" srcId="{C6E7D495-0593-4FF9-B412-723F0F4AEAA7}" destId="{B2C9DF61-24A6-491B-B7A5-6758B63B5F29}" srcOrd="1" destOrd="0" presId="urn:microsoft.com/office/officeart/2018/5/layout/CenteredIconLabelDescriptionList"/>
    <dgm:cxn modelId="{313B7320-7FAE-49DE-8375-D6CC01FAD0A7}" type="presParOf" srcId="{C6E7D495-0593-4FF9-B412-723F0F4AEAA7}" destId="{A68FAF39-349C-4E52-A18F-5DA426B70004}" srcOrd="2" destOrd="0" presId="urn:microsoft.com/office/officeart/2018/5/layout/CenteredIconLabelDescriptionList"/>
    <dgm:cxn modelId="{69A8E723-5E6C-46B5-B2EE-FBDA738737B4}" type="presParOf" srcId="{A68FAF39-349C-4E52-A18F-5DA426B70004}" destId="{AB5A5C42-AA12-4B72-B00A-E112E4911374}" srcOrd="0" destOrd="0" presId="urn:microsoft.com/office/officeart/2018/5/layout/CenteredIconLabelDescriptionList"/>
    <dgm:cxn modelId="{8C0D1C2B-4C50-4080-9A1A-AB67F62A3F66}" type="presParOf" srcId="{A68FAF39-349C-4E52-A18F-5DA426B70004}" destId="{8B1A5BF1-8564-4D8A-934A-7BBC1C421604}" srcOrd="1" destOrd="0" presId="urn:microsoft.com/office/officeart/2018/5/layout/CenteredIconLabelDescriptionList"/>
    <dgm:cxn modelId="{75F9AED1-AB6F-483E-93E5-B71C55CB8792}" type="presParOf" srcId="{A68FAF39-349C-4E52-A18F-5DA426B70004}" destId="{1829A25C-341A-4AB7-BD97-F37EEAE1EEBF}" srcOrd="2" destOrd="0" presId="urn:microsoft.com/office/officeart/2018/5/layout/CenteredIconLabelDescriptionList"/>
    <dgm:cxn modelId="{46652657-166C-4A43-8149-19AE76C25526}" type="presParOf" srcId="{A68FAF39-349C-4E52-A18F-5DA426B70004}" destId="{79E6D5F2-C85F-47D3-9AA3-520CF076B99F}" srcOrd="3" destOrd="0" presId="urn:microsoft.com/office/officeart/2018/5/layout/CenteredIconLabelDescriptionList"/>
    <dgm:cxn modelId="{5EA69434-6402-4C18-AB95-7833EEA03DAC}" type="presParOf" srcId="{A68FAF39-349C-4E52-A18F-5DA426B70004}" destId="{9F372458-3802-424C-8EA5-3043C21A414B}"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AB7F5B-4B94-4A4B-B353-633F62B209D1}">
      <dsp:nvSpPr>
        <dsp:cNvPr id="0" name=""/>
        <dsp:cNvSpPr/>
      </dsp:nvSpPr>
      <dsp:spPr>
        <a:xfrm>
          <a:off x="0" y="461998"/>
          <a:ext cx="7559504" cy="127120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MX" sz="3200" kern="1200"/>
            <a:t>Números</a:t>
          </a:r>
          <a:endParaRPr lang="en-US" sz="3200" kern="1200"/>
        </a:p>
      </dsp:txBody>
      <dsp:txXfrm>
        <a:off x="62055" y="524053"/>
        <a:ext cx="7435394" cy="1147095"/>
      </dsp:txXfrm>
    </dsp:sp>
    <dsp:sp modelId="{8C425976-8BC1-476E-8EF6-006119310DCE}">
      <dsp:nvSpPr>
        <dsp:cNvPr id="0" name=""/>
        <dsp:cNvSpPr/>
      </dsp:nvSpPr>
      <dsp:spPr>
        <a:xfrm>
          <a:off x="0" y="1825363"/>
          <a:ext cx="7559504" cy="1271205"/>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MX" sz="3200" kern="1200"/>
            <a:t>En Python todos los valores de datos en Python son objetos.</a:t>
          </a:r>
          <a:endParaRPr lang="en-US" sz="3200" kern="1200"/>
        </a:p>
      </dsp:txBody>
      <dsp:txXfrm>
        <a:off x="62055" y="1887418"/>
        <a:ext cx="7435394" cy="1147095"/>
      </dsp:txXfrm>
    </dsp:sp>
    <dsp:sp modelId="{670DCEFD-FEDC-4CE2-AD71-2D98CDD8D91A}">
      <dsp:nvSpPr>
        <dsp:cNvPr id="0" name=""/>
        <dsp:cNvSpPr/>
      </dsp:nvSpPr>
      <dsp:spPr>
        <a:xfrm>
          <a:off x="0" y="3188728"/>
          <a:ext cx="7559504" cy="1271205"/>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MX" sz="3200" kern="1200"/>
            <a:t>Cada objeto tiene un tipo que determina las operaciones que se puede hacer con el.</a:t>
          </a:r>
          <a:endParaRPr lang="en-US" sz="3200" kern="1200"/>
        </a:p>
      </dsp:txBody>
      <dsp:txXfrm>
        <a:off x="62055" y="3250783"/>
        <a:ext cx="7435394" cy="1147095"/>
      </dsp:txXfrm>
    </dsp:sp>
    <dsp:sp modelId="{3F3F5E5B-D3A6-4866-9C68-19B8F880CE71}">
      <dsp:nvSpPr>
        <dsp:cNvPr id="0" name=""/>
        <dsp:cNvSpPr/>
      </dsp:nvSpPr>
      <dsp:spPr>
        <a:xfrm>
          <a:off x="0" y="4552093"/>
          <a:ext cx="7559504" cy="127120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MX" sz="3200" kern="1200"/>
            <a:t>Python soporta tipos de datos: números, cadenas, tuplas, listas y diccionarios.</a:t>
          </a:r>
          <a:endParaRPr lang="en-US" sz="3200" kern="1200"/>
        </a:p>
      </dsp:txBody>
      <dsp:txXfrm>
        <a:off x="62055" y="4614148"/>
        <a:ext cx="7435394" cy="11470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D57F33-3CA8-4BDA-8577-85B1ED77D7A4}">
      <dsp:nvSpPr>
        <dsp:cNvPr id="0" name=""/>
        <dsp:cNvSpPr/>
      </dsp:nvSpPr>
      <dsp:spPr>
        <a:xfrm>
          <a:off x="8023104" y="1423016"/>
          <a:ext cx="1368664" cy="651359"/>
        </a:xfrm>
        <a:custGeom>
          <a:avLst/>
          <a:gdLst/>
          <a:ahLst/>
          <a:cxnLst/>
          <a:rect l="0" t="0" r="0" b="0"/>
          <a:pathLst>
            <a:path>
              <a:moveTo>
                <a:pt x="0" y="0"/>
              </a:moveTo>
              <a:lnTo>
                <a:pt x="0" y="443882"/>
              </a:lnTo>
              <a:lnTo>
                <a:pt x="1368664" y="443882"/>
              </a:lnTo>
              <a:lnTo>
                <a:pt x="1368664" y="65135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7C3FC9-2C00-482F-A143-CCD542867DE4}">
      <dsp:nvSpPr>
        <dsp:cNvPr id="0" name=""/>
        <dsp:cNvSpPr/>
      </dsp:nvSpPr>
      <dsp:spPr>
        <a:xfrm>
          <a:off x="6654440" y="1423016"/>
          <a:ext cx="1368664" cy="651359"/>
        </a:xfrm>
        <a:custGeom>
          <a:avLst/>
          <a:gdLst/>
          <a:ahLst/>
          <a:cxnLst/>
          <a:rect l="0" t="0" r="0" b="0"/>
          <a:pathLst>
            <a:path>
              <a:moveTo>
                <a:pt x="1368664" y="0"/>
              </a:moveTo>
              <a:lnTo>
                <a:pt x="1368664" y="443882"/>
              </a:lnTo>
              <a:lnTo>
                <a:pt x="0" y="443882"/>
              </a:lnTo>
              <a:lnTo>
                <a:pt x="0" y="65135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76EB94-6B03-4118-8D85-7F5DE76C4ACD}">
      <dsp:nvSpPr>
        <dsp:cNvPr id="0" name=""/>
        <dsp:cNvSpPr/>
      </dsp:nvSpPr>
      <dsp:spPr>
        <a:xfrm>
          <a:off x="2548447" y="1423016"/>
          <a:ext cx="1368664" cy="651359"/>
        </a:xfrm>
        <a:custGeom>
          <a:avLst/>
          <a:gdLst/>
          <a:ahLst/>
          <a:cxnLst/>
          <a:rect l="0" t="0" r="0" b="0"/>
          <a:pathLst>
            <a:path>
              <a:moveTo>
                <a:pt x="0" y="0"/>
              </a:moveTo>
              <a:lnTo>
                <a:pt x="0" y="443882"/>
              </a:lnTo>
              <a:lnTo>
                <a:pt x="1368664" y="443882"/>
              </a:lnTo>
              <a:lnTo>
                <a:pt x="1368664" y="65135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1C56A7-A4CF-4BCE-BB8A-3B3F04CDB8BA}">
      <dsp:nvSpPr>
        <dsp:cNvPr id="0" name=""/>
        <dsp:cNvSpPr/>
      </dsp:nvSpPr>
      <dsp:spPr>
        <a:xfrm>
          <a:off x="1179782" y="1423016"/>
          <a:ext cx="1368664" cy="651359"/>
        </a:xfrm>
        <a:custGeom>
          <a:avLst/>
          <a:gdLst/>
          <a:ahLst/>
          <a:cxnLst/>
          <a:rect l="0" t="0" r="0" b="0"/>
          <a:pathLst>
            <a:path>
              <a:moveTo>
                <a:pt x="1368664" y="0"/>
              </a:moveTo>
              <a:lnTo>
                <a:pt x="1368664" y="443882"/>
              </a:lnTo>
              <a:lnTo>
                <a:pt x="0" y="443882"/>
              </a:lnTo>
              <a:lnTo>
                <a:pt x="0" y="651359"/>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052F32-0837-4D82-A76E-0B31B8DEC13F}">
      <dsp:nvSpPr>
        <dsp:cNvPr id="0" name=""/>
        <dsp:cNvSpPr/>
      </dsp:nvSpPr>
      <dsp:spPr>
        <a:xfrm>
          <a:off x="1428630" y="850"/>
          <a:ext cx="2239632" cy="14221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92DE26-9780-4E44-A4B2-8AE59BEBC028}">
      <dsp:nvSpPr>
        <dsp:cNvPr id="0" name=""/>
        <dsp:cNvSpPr/>
      </dsp:nvSpPr>
      <dsp:spPr>
        <a:xfrm>
          <a:off x="1677479" y="237255"/>
          <a:ext cx="2239632" cy="14221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MX" sz="3200" kern="1200"/>
            <a:t>Numéricas</a:t>
          </a:r>
          <a:endParaRPr lang="en-US" sz="3200" kern="1200"/>
        </a:p>
      </dsp:txBody>
      <dsp:txXfrm>
        <a:off x="1719133" y="278909"/>
        <a:ext cx="2156324" cy="1338858"/>
      </dsp:txXfrm>
    </dsp:sp>
    <dsp:sp modelId="{3A62A8B2-1BD3-44BD-86C3-45455F9EC121}">
      <dsp:nvSpPr>
        <dsp:cNvPr id="0" name=""/>
        <dsp:cNvSpPr/>
      </dsp:nvSpPr>
      <dsp:spPr>
        <a:xfrm>
          <a:off x="59966" y="2074376"/>
          <a:ext cx="2239632" cy="142216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F4D641-9B11-4C1F-996C-5ACE9268D542}">
      <dsp:nvSpPr>
        <dsp:cNvPr id="0" name=""/>
        <dsp:cNvSpPr/>
      </dsp:nvSpPr>
      <dsp:spPr>
        <a:xfrm>
          <a:off x="308814" y="2310782"/>
          <a:ext cx="2239632" cy="1422166"/>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MX" sz="3200" kern="1200"/>
            <a:t>Discretas</a:t>
          </a:r>
          <a:endParaRPr lang="en-US" sz="3200" kern="1200"/>
        </a:p>
      </dsp:txBody>
      <dsp:txXfrm>
        <a:off x="350468" y="2352436"/>
        <a:ext cx="2156324" cy="1338858"/>
      </dsp:txXfrm>
    </dsp:sp>
    <dsp:sp modelId="{6554AAEE-E561-4EF3-86F3-945706AC6E27}">
      <dsp:nvSpPr>
        <dsp:cNvPr id="0" name=""/>
        <dsp:cNvSpPr/>
      </dsp:nvSpPr>
      <dsp:spPr>
        <a:xfrm>
          <a:off x="2797295" y="2074376"/>
          <a:ext cx="2239632" cy="142216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8DD483-5A33-47FA-AD79-7FA0651FD7DF}">
      <dsp:nvSpPr>
        <dsp:cNvPr id="0" name=""/>
        <dsp:cNvSpPr/>
      </dsp:nvSpPr>
      <dsp:spPr>
        <a:xfrm>
          <a:off x="3046143" y="2310782"/>
          <a:ext cx="2239632" cy="1422166"/>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MX" sz="3200" kern="1200"/>
            <a:t>Continuas</a:t>
          </a:r>
          <a:endParaRPr lang="en-US" sz="3200" kern="1200"/>
        </a:p>
      </dsp:txBody>
      <dsp:txXfrm>
        <a:off x="3087797" y="2352436"/>
        <a:ext cx="2156324" cy="1338858"/>
      </dsp:txXfrm>
    </dsp:sp>
    <dsp:sp modelId="{04F85D98-2E44-45A1-89AB-A32400E55D0C}">
      <dsp:nvSpPr>
        <dsp:cNvPr id="0" name=""/>
        <dsp:cNvSpPr/>
      </dsp:nvSpPr>
      <dsp:spPr>
        <a:xfrm>
          <a:off x="6903288" y="850"/>
          <a:ext cx="2239632" cy="14221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86D928-0F98-4E0B-AE4C-A416C4AC9CEC}">
      <dsp:nvSpPr>
        <dsp:cNvPr id="0" name=""/>
        <dsp:cNvSpPr/>
      </dsp:nvSpPr>
      <dsp:spPr>
        <a:xfrm>
          <a:off x="7152136" y="237255"/>
          <a:ext cx="2239632" cy="14221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MX" sz="3200" kern="1200"/>
            <a:t>Categóricas</a:t>
          </a:r>
          <a:endParaRPr lang="en-US" sz="3200" kern="1200"/>
        </a:p>
      </dsp:txBody>
      <dsp:txXfrm>
        <a:off x="7193790" y="278909"/>
        <a:ext cx="2156324" cy="1338858"/>
      </dsp:txXfrm>
    </dsp:sp>
    <dsp:sp modelId="{E1BF139D-90D4-486E-B243-34B717CC4FAA}">
      <dsp:nvSpPr>
        <dsp:cNvPr id="0" name=""/>
        <dsp:cNvSpPr/>
      </dsp:nvSpPr>
      <dsp:spPr>
        <a:xfrm>
          <a:off x="5534624" y="2074376"/>
          <a:ext cx="2239632" cy="142216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3983C5-C600-4384-B137-CB018AA8E604}">
      <dsp:nvSpPr>
        <dsp:cNvPr id="0" name=""/>
        <dsp:cNvSpPr/>
      </dsp:nvSpPr>
      <dsp:spPr>
        <a:xfrm>
          <a:off x="5783472" y="2310782"/>
          <a:ext cx="2239632" cy="1422166"/>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MX" sz="3200" kern="1200"/>
            <a:t>Nominales</a:t>
          </a:r>
          <a:endParaRPr lang="en-US" sz="3200" kern="1200"/>
        </a:p>
      </dsp:txBody>
      <dsp:txXfrm>
        <a:off x="5825126" y="2352436"/>
        <a:ext cx="2156324" cy="1338858"/>
      </dsp:txXfrm>
    </dsp:sp>
    <dsp:sp modelId="{E73A9F71-A2DB-4F59-B7E8-F32EDF10C2F3}">
      <dsp:nvSpPr>
        <dsp:cNvPr id="0" name=""/>
        <dsp:cNvSpPr/>
      </dsp:nvSpPr>
      <dsp:spPr>
        <a:xfrm>
          <a:off x="8271952" y="2074376"/>
          <a:ext cx="2239632" cy="142216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22B83D-7432-40C4-B686-298B640ECEE5}">
      <dsp:nvSpPr>
        <dsp:cNvPr id="0" name=""/>
        <dsp:cNvSpPr/>
      </dsp:nvSpPr>
      <dsp:spPr>
        <a:xfrm>
          <a:off x="8520800" y="2310782"/>
          <a:ext cx="2239632" cy="1422166"/>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MX" sz="3200" kern="1200"/>
            <a:t>Ordinales</a:t>
          </a:r>
          <a:endParaRPr lang="en-US" sz="3200" kern="1200"/>
        </a:p>
      </dsp:txBody>
      <dsp:txXfrm>
        <a:off x="8562454" y="2352436"/>
        <a:ext cx="2156324" cy="13388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0846E4-45E8-4F2D-AC65-59CE10C313D4}">
      <dsp:nvSpPr>
        <dsp:cNvPr id="0" name=""/>
        <dsp:cNvSpPr/>
      </dsp:nvSpPr>
      <dsp:spPr>
        <a:xfrm>
          <a:off x="1320" y="150224"/>
          <a:ext cx="4636182" cy="294397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29ED34-C6CB-49B7-B285-DA7FF664087F}">
      <dsp:nvSpPr>
        <dsp:cNvPr id="0" name=""/>
        <dsp:cNvSpPr/>
      </dsp:nvSpPr>
      <dsp:spPr>
        <a:xfrm>
          <a:off x="516452" y="639599"/>
          <a:ext cx="4636182" cy="294397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MX" sz="2700" kern="1200"/>
            <a:t>Datos nominales: tipos de datos formados por categorías que no pueden ordenarse ni clasificarse. Aunque pueden ser a veces tanto cualitativos como cuantitativos. </a:t>
          </a:r>
          <a:endParaRPr lang="en-US" sz="2700" kern="1200"/>
        </a:p>
      </dsp:txBody>
      <dsp:txXfrm>
        <a:off x="602678" y="725825"/>
        <a:ext cx="4463730" cy="2771523"/>
      </dsp:txXfrm>
    </dsp:sp>
    <dsp:sp modelId="{0827C098-E24D-45AB-916A-E8BA5EF66628}">
      <dsp:nvSpPr>
        <dsp:cNvPr id="0" name=""/>
        <dsp:cNvSpPr/>
      </dsp:nvSpPr>
      <dsp:spPr>
        <a:xfrm>
          <a:off x="5667765" y="150224"/>
          <a:ext cx="4636182" cy="294397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08BFD9-080E-4FC5-AE17-30F641BC460A}">
      <dsp:nvSpPr>
        <dsp:cNvPr id="0" name=""/>
        <dsp:cNvSpPr/>
      </dsp:nvSpPr>
      <dsp:spPr>
        <a:xfrm>
          <a:off x="6182897" y="639599"/>
          <a:ext cx="4636182" cy="294397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MX" sz="2700" kern="1200"/>
            <a:t>Algunos ejemplos de datos nominales son: región, código postal o profesión religiosa. </a:t>
          </a:r>
          <a:endParaRPr lang="en-US" sz="2700" kern="1200"/>
        </a:p>
      </dsp:txBody>
      <dsp:txXfrm>
        <a:off x="6269123" y="725825"/>
        <a:ext cx="4463730" cy="27715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C0E77B-1492-4CFB-AC2F-AA8E5DFCA512}">
      <dsp:nvSpPr>
        <dsp:cNvPr id="0" name=""/>
        <dsp:cNvSpPr/>
      </dsp:nvSpPr>
      <dsp:spPr>
        <a:xfrm>
          <a:off x="2116200" y="186624"/>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3376B3-5FBD-416E-B42D-B8142AA2E59C}">
      <dsp:nvSpPr>
        <dsp:cNvPr id="0" name=""/>
        <dsp:cNvSpPr/>
      </dsp:nvSpPr>
      <dsp:spPr>
        <a:xfrm>
          <a:off x="712199" y="1843128"/>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33450">
            <a:lnSpc>
              <a:spcPct val="90000"/>
            </a:lnSpc>
            <a:spcBef>
              <a:spcPct val="0"/>
            </a:spcBef>
            <a:spcAft>
              <a:spcPct val="35000"/>
            </a:spcAft>
            <a:defRPr b="1"/>
          </a:pPr>
          <a:r>
            <a:rPr lang="es-MX" sz="2100" kern="1200"/>
            <a:t>Describe información que puede ser categorizada y tiene un orden o nivel. </a:t>
          </a:r>
          <a:endParaRPr lang="en-US" sz="2100" kern="1200"/>
        </a:p>
      </dsp:txBody>
      <dsp:txXfrm>
        <a:off x="712199" y="1843128"/>
        <a:ext cx="4320000" cy="648000"/>
      </dsp:txXfrm>
    </dsp:sp>
    <dsp:sp modelId="{EC89D45E-FD41-41B9-8868-9456840C7E9B}">
      <dsp:nvSpPr>
        <dsp:cNvPr id="0" name=""/>
        <dsp:cNvSpPr/>
      </dsp:nvSpPr>
      <dsp:spPr>
        <a:xfrm>
          <a:off x="712199" y="2558339"/>
          <a:ext cx="4320000" cy="988834"/>
        </a:xfrm>
        <a:prstGeom prst="rect">
          <a:avLst/>
        </a:prstGeom>
        <a:noFill/>
        <a:ln>
          <a:noFill/>
        </a:ln>
        <a:effectLst/>
      </dsp:spPr>
      <dsp:style>
        <a:lnRef idx="0">
          <a:scrgbClr r="0" g="0" b="0"/>
        </a:lnRef>
        <a:fillRef idx="0">
          <a:scrgbClr r="0" g="0" b="0"/>
        </a:fillRef>
        <a:effectRef idx="0">
          <a:scrgbClr r="0" g="0" b="0"/>
        </a:effectRef>
        <a:fontRef idx="minor"/>
      </dsp:style>
    </dsp:sp>
    <dsp:sp modelId="{AB5A5C42-AA12-4B72-B00A-E112E4911374}">
      <dsp:nvSpPr>
        <dsp:cNvPr id="0" name=""/>
        <dsp:cNvSpPr/>
      </dsp:nvSpPr>
      <dsp:spPr>
        <a:xfrm>
          <a:off x="7192200" y="186624"/>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29A25C-341A-4AB7-BD97-F37EEAE1EEBF}">
      <dsp:nvSpPr>
        <dsp:cNvPr id="0" name=""/>
        <dsp:cNvSpPr/>
      </dsp:nvSpPr>
      <dsp:spPr>
        <a:xfrm>
          <a:off x="5788200" y="1843128"/>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33450">
            <a:lnSpc>
              <a:spcPct val="90000"/>
            </a:lnSpc>
            <a:spcBef>
              <a:spcPct val="0"/>
            </a:spcBef>
            <a:spcAft>
              <a:spcPct val="35000"/>
            </a:spcAft>
            <a:defRPr b="1"/>
          </a:pPr>
          <a:r>
            <a:rPr lang="es-MX" sz="2100" kern="1200"/>
            <a:t>Ejemplos: </a:t>
          </a:r>
          <a:endParaRPr lang="en-US" sz="2100" kern="1200"/>
        </a:p>
      </dsp:txBody>
      <dsp:txXfrm>
        <a:off x="5788200" y="1843128"/>
        <a:ext cx="4320000" cy="648000"/>
      </dsp:txXfrm>
    </dsp:sp>
    <dsp:sp modelId="{9F372458-3802-424C-8EA5-3043C21A414B}">
      <dsp:nvSpPr>
        <dsp:cNvPr id="0" name=""/>
        <dsp:cNvSpPr/>
      </dsp:nvSpPr>
      <dsp:spPr>
        <a:xfrm>
          <a:off x="5788200" y="2558339"/>
          <a:ext cx="4320000" cy="988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90000"/>
            </a:lnSpc>
            <a:spcBef>
              <a:spcPct val="0"/>
            </a:spcBef>
            <a:spcAft>
              <a:spcPct val="35000"/>
            </a:spcAft>
          </a:pPr>
          <a:r>
            <a:rPr lang="es-MX" sz="1600" kern="1200"/>
            <a:t>Nivel educativo (Primaria, Secundaria, Bachiller, Licenciatura, Maestria y Doctorado).</a:t>
          </a:r>
          <a:endParaRPr lang="en-US" sz="1600" kern="1200"/>
        </a:p>
        <a:p>
          <a:pPr lvl="0" algn="ctr" defTabSz="711200">
            <a:lnSpc>
              <a:spcPct val="90000"/>
            </a:lnSpc>
            <a:spcBef>
              <a:spcPct val="0"/>
            </a:spcBef>
            <a:spcAft>
              <a:spcPct val="35000"/>
            </a:spcAft>
          </a:pPr>
          <a:r>
            <a:rPr lang="es-MX" sz="1600" kern="1200"/>
            <a:t>Nivel de satisfacción: Extremadamente satisfecho, satisfecho, neutral, insatisfecho, muy insatisfecho)</a:t>
          </a:r>
          <a:endParaRPr lang="en-US" sz="1600" kern="1200"/>
        </a:p>
      </dsp:txBody>
      <dsp:txXfrm>
        <a:off x="5788200" y="2558339"/>
        <a:ext cx="4320000" cy="98883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p:cNvSpPr>
            <a:spLocks noGrp="1"/>
          </p:cNvSpPr>
          <p:nvPr>
            <p:ph type="dt" sz="half" idx="10"/>
          </p:nvPr>
        </p:nvSpPr>
        <p:spPr/>
        <p:txBody>
          <a:bodyPr/>
          <a:lstStyle/>
          <a:p>
            <a:fld id="{4AAD347D-5ACD-4C99-B74B-A9C85AD731AF}" type="datetimeFigureOut">
              <a:rPr lang="en-US" smtClean="0"/>
              <a:t>1/27/2026</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745091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4509A250-FF31-4206-8172-F9D3106AACB1}" type="datetimeFigureOut">
              <a:rPr lang="en-US" smtClean="0"/>
              <a:t>1/27/2026</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22368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4509A250-FF31-4206-8172-F9D3106AACB1}" type="datetimeFigureOut">
              <a:rPr lang="en-US" smtClean="0"/>
              <a:t>1/27/2026</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519639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4509A250-FF31-4206-8172-F9D3106AACB1}" type="datetimeFigureOut">
              <a:rPr lang="en-US" smtClean="0"/>
              <a:t>1/27/2026</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798646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9796027F-7875-4030-9381-8BD8C4F21935}" type="datetimeFigureOut">
              <a:rPr lang="en-US" smtClean="0"/>
              <a:t>1/27/2026</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010996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9796027F-7875-4030-9381-8BD8C4F21935}" type="datetimeFigureOut">
              <a:rPr lang="en-US" smtClean="0"/>
              <a:t>1/27/2026</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612116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9796027F-7875-4030-9381-8BD8C4F21935}" type="datetimeFigureOut">
              <a:rPr lang="en-US" smtClean="0"/>
              <a:t>1/27/2026</a:t>
            </a:fld>
            <a:endParaRPr lang="en-US" dirty="0"/>
          </a:p>
        </p:txBody>
      </p:sp>
      <p:sp>
        <p:nvSpPr>
          <p:cNvPr id="8" name="Marcador de pie de página 7"/>
          <p:cNvSpPr>
            <a:spLocks noGrp="1"/>
          </p:cNvSpPr>
          <p:nvPr>
            <p:ph type="ftr" sz="quarter" idx="11"/>
          </p:nvPr>
        </p:nvSpPr>
        <p:spPr/>
        <p:txBody>
          <a:bodyPr/>
          <a:lstStyle/>
          <a:p>
            <a:endParaRPr lang="en-US" dirty="0"/>
          </a:p>
        </p:txBody>
      </p:sp>
      <p:sp>
        <p:nvSpPr>
          <p:cNvPr id="9" name="Marcador de número de diapositiva 8"/>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1295978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4509A250-FF31-4206-8172-F9D3106AACB1}" type="datetimeFigureOut">
              <a:rPr lang="en-US" smtClean="0"/>
              <a:t>1/27/2026</a:t>
            </a:fld>
            <a:endParaRPr lang="en-US" dirty="0"/>
          </a:p>
        </p:txBody>
      </p:sp>
      <p:sp>
        <p:nvSpPr>
          <p:cNvPr id="4" name="Marcador de pie de página 3"/>
          <p:cNvSpPr>
            <a:spLocks noGrp="1"/>
          </p:cNvSpPr>
          <p:nvPr>
            <p:ph type="ftr" sz="quarter" idx="11"/>
          </p:nvPr>
        </p:nvSpPr>
        <p:spPr/>
        <p:txBody>
          <a:bodyPr/>
          <a:lstStyle/>
          <a:p>
            <a:endParaRPr lang="en-US" dirty="0"/>
          </a:p>
        </p:txBody>
      </p:sp>
      <p:sp>
        <p:nvSpPr>
          <p:cNvPr id="5" name="Marcador de número de diapositiva 4"/>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994436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509A250-FF31-4206-8172-F9D3106AACB1}" type="datetimeFigureOut">
              <a:rPr lang="en-US" smtClean="0"/>
              <a:t>1/27/2026</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317196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509A250-FF31-4206-8172-F9D3106AACB1}" type="datetimeFigureOut">
              <a:rPr lang="en-US" smtClean="0"/>
              <a:t>1/27/2026</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3558990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509A250-FF31-4206-8172-F9D3106AACB1}" type="datetimeFigureOut">
              <a:rPr lang="en-US" smtClean="0"/>
              <a:t>1/27/2026</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D57F1E4F-1CFF-5643-939E-02111984F565}" type="slidenum">
              <a:rPr lang="en-US" smtClean="0"/>
              <a:t>‹Nº›</a:t>
            </a:fld>
            <a:endParaRPr lang="en-US" dirty="0"/>
          </a:p>
        </p:txBody>
      </p:sp>
    </p:spTree>
    <p:extLst>
      <p:ext uri="{BB962C8B-B14F-4D97-AF65-F5344CB8AC3E}">
        <p14:creationId xmlns:p14="http://schemas.microsoft.com/office/powerpoint/2010/main" val="90161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AD347D-5ACD-4C99-B74B-A9C85AD731AF}" type="datetimeFigureOut">
              <a:rPr lang="en-US" smtClean="0"/>
              <a:t>1/27/2026</a:t>
            </a:fld>
            <a:endParaRPr lang="en-U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02111984F565}" type="slidenum">
              <a:rPr lang="en-US" smtClean="0"/>
              <a:t>‹Nº›</a:t>
            </a:fld>
            <a:endParaRPr lang="en-US" dirty="0"/>
          </a:p>
        </p:txBody>
      </p:sp>
    </p:spTree>
    <p:extLst>
      <p:ext uri="{BB962C8B-B14F-4D97-AF65-F5344CB8AC3E}">
        <p14:creationId xmlns:p14="http://schemas.microsoft.com/office/powerpoint/2010/main" val="230445151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pedro.gonzalez@unison.mx"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0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88.sv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87.tmp"/><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2.xml"/><Relationship Id="rId4" Type="http://schemas.openxmlformats.org/officeDocument/2006/relationships/image" Target="../media/image16.tm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image" Target="../media/image26.tmp"/><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image" Target="../media/image26.tmp"/><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image" Target="../media/image28.tmp"/><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image" Target="../media/image30.tmp"/><Relationship Id="rId1" Type="http://schemas.openxmlformats.org/officeDocument/2006/relationships/slideLayout" Target="../slideLayouts/slideLayout2.xml"/><Relationship Id="rId4" Type="http://schemas.openxmlformats.org/officeDocument/2006/relationships/image" Target="../media/image32.tm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tmp"/><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tmp"/><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tmp"/><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image" Target="../media/image39.tmp"/><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image" Target="../media/image39.tmp"/><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tmp"/><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3.tmp"/><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2.tmp"/><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5.tmp"/><Relationship Id="rId2" Type="http://schemas.openxmlformats.org/officeDocument/2006/relationships/image" Target="../media/image44.tmp"/><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6.tmp"/><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8.tmp"/><Relationship Id="rId2" Type="http://schemas.openxmlformats.org/officeDocument/2006/relationships/image" Target="../media/image47.tmp"/><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8.tmp"/><Relationship Id="rId2" Type="http://schemas.openxmlformats.org/officeDocument/2006/relationships/image" Target="../media/image47.tmp"/><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9.tmp"/><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0.tmp"/><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1.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2.tmp"/><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3.tmp"/><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4.tmp"/><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5.tmp"/><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8.tmp"/><Relationship Id="rId2" Type="http://schemas.openxmlformats.org/officeDocument/2006/relationships/image" Target="../media/image57.tmp"/><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6.tmp"/><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0.tmp"/><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72.tmp"/><Relationship Id="rId2" Type="http://schemas.openxmlformats.org/officeDocument/2006/relationships/image" Target="../media/image71.tmp"/><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74.tmp"/><Relationship Id="rId2" Type="http://schemas.openxmlformats.org/officeDocument/2006/relationships/image" Target="../media/image73.tmp"/><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6.tmp"/><Relationship Id="rId2" Type="http://schemas.openxmlformats.org/officeDocument/2006/relationships/image" Target="../media/image75.tmp"/><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77.tmp"/><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77.tmp"/><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77.tmp"/><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78.tmp"/><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2">
            <a:extLst>
              <a:ext uri="{FF2B5EF4-FFF2-40B4-BE49-F238E27FC236}">
                <a16:creationId xmlns:a16="http://schemas.microsoft.com/office/drawing/2014/main" id="{362D44EE-C852-4460-B8B5-C4F2BC2051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ctrTitle"/>
          </p:nvPr>
        </p:nvSpPr>
        <p:spPr>
          <a:xfrm>
            <a:off x="2864896" y="832051"/>
            <a:ext cx="5334930" cy="3004145"/>
          </a:xfrm>
        </p:spPr>
        <p:txBody>
          <a:bodyPr>
            <a:normAutofit/>
          </a:bodyPr>
          <a:lstStyle/>
          <a:p>
            <a:r>
              <a:rPr lang="es-ES" sz="3800" b="1" dirty="0"/>
              <a:t>Programación para Ingenieros 2</a:t>
            </a:r>
          </a:p>
        </p:txBody>
      </p:sp>
      <p:sp>
        <p:nvSpPr>
          <p:cNvPr id="3" name="Subtítulo 2"/>
          <p:cNvSpPr>
            <a:spLocks noGrp="1"/>
          </p:cNvSpPr>
          <p:nvPr>
            <p:ph type="subTitle" idx="1"/>
          </p:nvPr>
        </p:nvSpPr>
        <p:spPr>
          <a:xfrm>
            <a:off x="2801904" y="3799117"/>
            <a:ext cx="5334931" cy="2189214"/>
          </a:xfrm>
        </p:spPr>
        <p:txBody>
          <a:bodyPr>
            <a:normAutofit/>
          </a:bodyPr>
          <a:lstStyle/>
          <a:p>
            <a:r>
              <a:rPr lang="es-MX"/>
              <a:t>Responsable: Dr</a:t>
            </a:r>
            <a:r>
              <a:rPr lang="es-MX" dirty="0"/>
              <a:t>. Pedro González Zamora</a:t>
            </a:r>
          </a:p>
          <a:p>
            <a:endParaRPr lang="es-MX" dirty="0"/>
          </a:p>
          <a:p>
            <a:r>
              <a:rPr lang="es-MX" dirty="0">
                <a:hlinkClick r:id="rId2"/>
              </a:rPr>
              <a:t>pedro.gonzalez@unison.mx</a:t>
            </a:r>
            <a:endParaRPr lang="es-MX" dirty="0"/>
          </a:p>
          <a:p>
            <a:r>
              <a:rPr lang="es-MX" dirty="0"/>
              <a:t>Colaborador: Dr. </a:t>
            </a:r>
            <a:r>
              <a:rPr lang="es-MX" dirty="0" err="1"/>
              <a:t>Victor</a:t>
            </a:r>
            <a:r>
              <a:rPr lang="es-MX" dirty="0"/>
              <a:t> Hugo </a:t>
            </a:r>
            <a:r>
              <a:rPr lang="es-MX" dirty="0" err="1"/>
              <a:t>Benitez</a:t>
            </a:r>
            <a:r>
              <a:rPr lang="es-MX" dirty="0"/>
              <a:t> Baltazar</a:t>
            </a:r>
          </a:p>
        </p:txBody>
      </p:sp>
      <p:sp>
        <p:nvSpPr>
          <p:cNvPr id="30" name="Freeform: Shape 24">
            <a:extLst>
              <a:ext uri="{FF2B5EF4-FFF2-40B4-BE49-F238E27FC236}">
                <a16:creationId xmlns:a16="http://schemas.microsoft.com/office/drawing/2014/main" id="{658970D8-8D1D-4B5C-894B-E871CC8654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Shape 26">
            <a:extLst>
              <a:ext uri="{FF2B5EF4-FFF2-40B4-BE49-F238E27FC236}">
                <a16:creationId xmlns:a16="http://schemas.microsoft.com/office/drawing/2014/main" id="{F227E5B6-9132-43CA-B503-37A18562AD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03C2051E-A88D-48E5-BACF-AAED178927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7821A508-2985-4905-874A-527429BAAB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D2929CB1-0E3C-4B2D-ADC5-0154FB33BA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5F2F0C84-BE8C-4DC2-A6D3-30349A801D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772178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Conjuntos</a:t>
            </a:r>
          </a:p>
        </p:txBody>
      </p:sp>
      <p:sp>
        <p:nvSpPr>
          <p:cNvPr id="5" name="Marcador de contenido 4"/>
          <p:cNvSpPr>
            <a:spLocks noGrp="1"/>
          </p:cNvSpPr>
          <p:nvPr>
            <p:ph idx="1"/>
          </p:nvPr>
        </p:nvSpPr>
        <p:spPr/>
        <p:txBody>
          <a:bodyPr/>
          <a:lstStyle/>
          <a:p>
            <a:r>
              <a:rPr lang="es-MX" dirty="0" err="1"/>
              <a:t>Python</a:t>
            </a:r>
            <a:r>
              <a:rPr lang="es-MX" dirty="0"/>
              <a:t> incluye un tipo de datos llamados conjuntos. Un conjunto es una colección no ordenada y sin elementos repetidos.</a:t>
            </a:r>
          </a:p>
          <a:p>
            <a:pPr marL="0" indent="0">
              <a:buNone/>
            </a:pPr>
            <a:endParaRPr lang="es-MX" dirty="0"/>
          </a:p>
          <a:p>
            <a:r>
              <a:rPr lang="es-MX" dirty="0"/>
              <a:t>En un conjunto se puede:</a:t>
            </a:r>
          </a:p>
          <a:p>
            <a:pPr lvl="1"/>
            <a:r>
              <a:rPr lang="es-MX" dirty="0"/>
              <a:t>Verificar la pertenencia</a:t>
            </a:r>
          </a:p>
          <a:p>
            <a:pPr lvl="1"/>
            <a:r>
              <a:rPr lang="es-MX" dirty="0"/>
              <a:t>Eliminación de datos duplicados</a:t>
            </a:r>
          </a:p>
          <a:p>
            <a:pPr lvl="1"/>
            <a:endParaRPr lang="es-MX" dirty="0"/>
          </a:p>
          <a:p>
            <a:r>
              <a:rPr lang="es-MX" dirty="0"/>
              <a:t>Operaciones</a:t>
            </a:r>
          </a:p>
          <a:p>
            <a:pPr lvl="1"/>
            <a:r>
              <a:rPr lang="es-MX" dirty="0"/>
              <a:t>Unión, intersección, diferencia y diferencia simétrica.</a:t>
            </a:r>
          </a:p>
          <a:p>
            <a:pPr marL="457200" lvl="1" indent="0">
              <a:buNone/>
            </a:pPr>
            <a:endParaRPr lang="es-MX" dirty="0"/>
          </a:p>
        </p:txBody>
      </p:sp>
    </p:spTree>
    <p:extLst>
      <p:ext uri="{BB962C8B-B14F-4D97-AF65-F5344CB8AC3E}">
        <p14:creationId xmlns:p14="http://schemas.microsoft.com/office/powerpoint/2010/main" val="346690298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C300A2-6BBF-E79F-CF01-C7845A8571F1}"/>
              </a:ext>
            </a:extLst>
          </p:cNvPr>
          <p:cNvSpPr>
            <a:spLocks noGrp="1"/>
          </p:cNvSpPr>
          <p:nvPr>
            <p:ph type="title"/>
          </p:nvPr>
        </p:nvSpPr>
        <p:spPr/>
        <p:txBody>
          <a:bodyPr/>
          <a:lstStyle/>
          <a:p>
            <a:r>
              <a:rPr lang="es-MX" dirty="0"/>
              <a:t>¿Por qué falta datos?</a:t>
            </a:r>
          </a:p>
        </p:txBody>
      </p:sp>
      <p:sp>
        <p:nvSpPr>
          <p:cNvPr id="3" name="Marcador de contenido 2">
            <a:extLst>
              <a:ext uri="{FF2B5EF4-FFF2-40B4-BE49-F238E27FC236}">
                <a16:creationId xmlns:a16="http://schemas.microsoft.com/office/drawing/2014/main" id="{9CE57EC5-8982-66C3-0756-7F58F90A0663}"/>
              </a:ext>
            </a:extLst>
          </p:cNvPr>
          <p:cNvSpPr>
            <a:spLocks noGrp="1"/>
          </p:cNvSpPr>
          <p:nvPr>
            <p:ph idx="1"/>
          </p:nvPr>
        </p:nvSpPr>
        <p:spPr/>
        <p:txBody>
          <a:bodyPr/>
          <a:lstStyle/>
          <a:p>
            <a:r>
              <a:rPr lang="es-MX" dirty="0"/>
              <a:t>Los datos podrían estar corruptos por un mantenimiento incorrecto.</a:t>
            </a:r>
          </a:p>
          <a:p>
            <a:r>
              <a:rPr lang="es-MX" dirty="0"/>
              <a:t>Algunas observaciones no son almacenadas para algunos campos por algunas razones. Un fallo en el almacenamiento o un error humano.</a:t>
            </a:r>
          </a:p>
          <a:p>
            <a:r>
              <a:rPr lang="es-MX" dirty="0"/>
              <a:t>El usuario no los ha proporcionado intencionalmente.</a:t>
            </a:r>
          </a:p>
          <a:p>
            <a:r>
              <a:rPr lang="es-MX" dirty="0"/>
              <a:t>El usuario no rechaza responder alguna pregunta.</a:t>
            </a:r>
          </a:p>
        </p:txBody>
      </p:sp>
    </p:spTree>
    <p:extLst>
      <p:ext uri="{BB962C8B-B14F-4D97-AF65-F5344CB8AC3E}">
        <p14:creationId xmlns:p14="http://schemas.microsoft.com/office/powerpoint/2010/main" val="311936847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59DF68-AFB0-1CB6-BE38-DFCFB64664A7}"/>
              </a:ext>
            </a:extLst>
          </p:cNvPr>
          <p:cNvSpPr>
            <a:spLocks noGrp="1"/>
          </p:cNvSpPr>
          <p:nvPr>
            <p:ph type="title"/>
          </p:nvPr>
        </p:nvSpPr>
        <p:spPr/>
        <p:txBody>
          <a:bodyPr/>
          <a:lstStyle/>
          <a:p>
            <a:r>
              <a:rPr lang="es-MX" dirty="0"/>
              <a:t>Tipos de datos faltantes</a:t>
            </a:r>
          </a:p>
        </p:txBody>
      </p:sp>
      <p:pic>
        <p:nvPicPr>
          <p:cNvPr id="5" name="Marcador de contenido 4" descr="Diagrama&#10;&#10;Descripción generada automáticamente">
            <a:extLst>
              <a:ext uri="{FF2B5EF4-FFF2-40B4-BE49-F238E27FC236}">
                <a16:creationId xmlns:a16="http://schemas.microsoft.com/office/drawing/2014/main" id="{CBBA0A39-BC33-5984-38F5-A652E4E192F0}"/>
              </a:ext>
            </a:extLst>
          </p:cNvPr>
          <p:cNvPicPr>
            <a:picLocks noGrp="1" noChangeAspect="1"/>
          </p:cNvPicPr>
          <p:nvPr>
            <p:ph idx="1"/>
          </p:nvPr>
        </p:nvPicPr>
        <p:blipFill>
          <a:blip r:embed="rId2"/>
          <a:stretch>
            <a:fillRect/>
          </a:stretch>
        </p:blipFill>
        <p:spPr>
          <a:xfrm>
            <a:off x="3943350" y="1858169"/>
            <a:ext cx="4305300" cy="4286250"/>
          </a:xfrm>
        </p:spPr>
      </p:pic>
    </p:spTree>
    <p:extLst>
      <p:ext uri="{BB962C8B-B14F-4D97-AF65-F5344CB8AC3E}">
        <p14:creationId xmlns:p14="http://schemas.microsoft.com/office/powerpoint/2010/main" val="411273820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B2DECB-C9D6-990A-B823-4A61F86EB0CC}"/>
              </a:ext>
            </a:extLst>
          </p:cNvPr>
          <p:cNvSpPr>
            <a:spLocks noGrp="1"/>
          </p:cNvSpPr>
          <p:nvPr>
            <p:ph type="title"/>
          </p:nvPr>
        </p:nvSpPr>
        <p:spPr/>
        <p:txBody>
          <a:bodyPr/>
          <a:lstStyle/>
          <a:p>
            <a:r>
              <a:rPr lang="en-US" b="1" dirty="0"/>
              <a:t>Missing Completely At Random (MCAR)</a:t>
            </a:r>
            <a:br>
              <a:rPr lang="en-US" b="1" dirty="0"/>
            </a:br>
            <a:endParaRPr lang="es-MX" dirty="0"/>
          </a:p>
        </p:txBody>
      </p:sp>
      <p:sp>
        <p:nvSpPr>
          <p:cNvPr id="3" name="Marcador de contenido 2">
            <a:extLst>
              <a:ext uri="{FF2B5EF4-FFF2-40B4-BE49-F238E27FC236}">
                <a16:creationId xmlns:a16="http://schemas.microsoft.com/office/drawing/2014/main" id="{D35AF1A0-516C-1329-4531-1306B2BE1990}"/>
              </a:ext>
            </a:extLst>
          </p:cNvPr>
          <p:cNvSpPr>
            <a:spLocks noGrp="1"/>
          </p:cNvSpPr>
          <p:nvPr>
            <p:ph idx="1"/>
          </p:nvPr>
        </p:nvSpPr>
        <p:spPr/>
        <p:txBody>
          <a:bodyPr/>
          <a:lstStyle/>
          <a:p>
            <a:r>
              <a:rPr lang="es-MX" dirty="0"/>
              <a:t>La probabilidad de que un dato se haya perdido es la misma para todas las observaciones.</a:t>
            </a:r>
          </a:p>
          <a:p>
            <a:endParaRPr lang="es-MX" dirty="0"/>
          </a:p>
          <a:p>
            <a:pPr lvl="1"/>
            <a:r>
              <a:rPr lang="es-MX" dirty="0"/>
              <a:t>Errores humanos</a:t>
            </a:r>
          </a:p>
          <a:p>
            <a:pPr lvl="1"/>
            <a:r>
              <a:rPr lang="es-MX" dirty="0"/>
              <a:t>Equipos que hayan fallado</a:t>
            </a:r>
          </a:p>
        </p:txBody>
      </p:sp>
    </p:spTree>
    <p:extLst>
      <p:ext uri="{BB962C8B-B14F-4D97-AF65-F5344CB8AC3E}">
        <p14:creationId xmlns:p14="http://schemas.microsoft.com/office/powerpoint/2010/main" val="157661778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EEED1C-2001-60DF-D3EA-CDABA52998D0}"/>
              </a:ext>
            </a:extLst>
          </p:cNvPr>
          <p:cNvSpPr>
            <a:spLocks noGrp="1"/>
          </p:cNvSpPr>
          <p:nvPr>
            <p:ph type="title"/>
          </p:nvPr>
        </p:nvSpPr>
        <p:spPr/>
        <p:txBody>
          <a:bodyPr/>
          <a:lstStyle/>
          <a:p>
            <a:r>
              <a:rPr lang="es-MX" b="1" dirty="0" err="1"/>
              <a:t>Missing</a:t>
            </a:r>
            <a:r>
              <a:rPr lang="es-MX" b="1" dirty="0"/>
              <a:t> At </a:t>
            </a:r>
            <a:r>
              <a:rPr lang="es-MX" b="1" dirty="0" err="1"/>
              <a:t>Random</a:t>
            </a:r>
            <a:r>
              <a:rPr lang="es-MX" b="1" dirty="0"/>
              <a:t> (MAR)</a:t>
            </a:r>
            <a:br>
              <a:rPr lang="es-MX" b="1" dirty="0"/>
            </a:br>
            <a:endParaRPr lang="es-MX" dirty="0"/>
          </a:p>
        </p:txBody>
      </p:sp>
      <p:sp>
        <p:nvSpPr>
          <p:cNvPr id="3" name="Marcador de contenido 2">
            <a:extLst>
              <a:ext uri="{FF2B5EF4-FFF2-40B4-BE49-F238E27FC236}">
                <a16:creationId xmlns:a16="http://schemas.microsoft.com/office/drawing/2014/main" id="{63EB1639-4023-87EE-D959-06BBA073FC87}"/>
              </a:ext>
            </a:extLst>
          </p:cNvPr>
          <p:cNvSpPr>
            <a:spLocks noGrp="1"/>
          </p:cNvSpPr>
          <p:nvPr>
            <p:ph idx="1"/>
          </p:nvPr>
        </p:nvSpPr>
        <p:spPr/>
        <p:txBody>
          <a:bodyPr>
            <a:normAutofit lnSpcReduction="10000"/>
          </a:bodyPr>
          <a:lstStyle/>
          <a:p>
            <a:r>
              <a:rPr lang="es-MX" dirty="0"/>
              <a:t>Cuando la razón de los datos faltantes puede ser explicado por variables de las cuales se tiene información completa. En este caso, los datos no faltan para todas las observaciones, solo faltan para algunos subconjuntos de datos y hay algún patrón para los datos faltantes. </a:t>
            </a:r>
          </a:p>
          <a:p>
            <a:endParaRPr lang="es-MX" dirty="0"/>
          </a:p>
          <a:p>
            <a:pPr lvl="1"/>
            <a:r>
              <a:rPr lang="es-MX" dirty="0"/>
              <a:t>Ejemplo: Las personas que sufren depresión son más propensas a no reportar cuanto ganan.</a:t>
            </a:r>
          </a:p>
          <a:p>
            <a:pPr lvl="1"/>
            <a:r>
              <a:rPr lang="es-MX" dirty="0"/>
              <a:t>Ejemplo:  Nombre, Apellido, Genero, CURP, RFC, Edad, Fecha nacimiento, Nacionalidad</a:t>
            </a:r>
          </a:p>
          <a:p>
            <a:pPr lvl="2"/>
            <a:r>
              <a:rPr lang="es-MX" dirty="0"/>
              <a:t>RFC: Casos especiales</a:t>
            </a:r>
          </a:p>
          <a:p>
            <a:pPr lvl="2"/>
            <a:r>
              <a:rPr lang="es-MX" dirty="0"/>
              <a:t>Extranjero: no tiene </a:t>
            </a:r>
            <a:r>
              <a:rPr lang="es-MX" dirty="0" err="1"/>
              <a:t>curp</a:t>
            </a:r>
            <a:endParaRPr lang="es-MX" dirty="0"/>
          </a:p>
        </p:txBody>
      </p:sp>
    </p:spTree>
    <p:extLst>
      <p:ext uri="{BB962C8B-B14F-4D97-AF65-F5344CB8AC3E}">
        <p14:creationId xmlns:p14="http://schemas.microsoft.com/office/powerpoint/2010/main" val="194045692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6E922D-E237-FD33-7780-454A19BC21C8}"/>
              </a:ext>
            </a:extLst>
          </p:cNvPr>
          <p:cNvSpPr>
            <a:spLocks noGrp="1"/>
          </p:cNvSpPr>
          <p:nvPr>
            <p:ph type="title"/>
          </p:nvPr>
        </p:nvSpPr>
        <p:spPr/>
        <p:txBody>
          <a:bodyPr/>
          <a:lstStyle/>
          <a:p>
            <a:r>
              <a:rPr lang="es-MX" b="1" dirty="0" err="1"/>
              <a:t>Missing</a:t>
            </a:r>
            <a:r>
              <a:rPr lang="es-MX" b="1" dirty="0"/>
              <a:t> </a:t>
            </a:r>
            <a:r>
              <a:rPr lang="es-MX" b="1" dirty="0" err="1"/>
              <a:t>Not</a:t>
            </a:r>
            <a:r>
              <a:rPr lang="es-MX" b="1" dirty="0"/>
              <a:t> At </a:t>
            </a:r>
            <a:r>
              <a:rPr lang="es-MX" b="1" dirty="0" err="1"/>
              <a:t>Random</a:t>
            </a:r>
            <a:r>
              <a:rPr lang="es-MX" b="1" dirty="0"/>
              <a:t> (MNAR)</a:t>
            </a:r>
            <a:br>
              <a:rPr lang="es-MX" b="1" dirty="0"/>
            </a:br>
            <a:endParaRPr lang="es-MX" dirty="0"/>
          </a:p>
        </p:txBody>
      </p:sp>
      <p:sp>
        <p:nvSpPr>
          <p:cNvPr id="3" name="Marcador de contenido 2">
            <a:extLst>
              <a:ext uri="{FF2B5EF4-FFF2-40B4-BE49-F238E27FC236}">
                <a16:creationId xmlns:a16="http://schemas.microsoft.com/office/drawing/2014/main" id="{9D00CA6F-58FA-E2DA-CFF8-D92B0908F696}"/>
              </a:ext>
            </a:extLst>
          </p:cNvPr>
          <p:cNvSpPr>
            <a:spLocks noGrp="1"/>
          </p:cNvSpPr>
          <p:nvPr>
            <p:ph idx="1"/>
          </p:nvPr>
        </p:nvSpPr>
        <p:spPr/>
        <p:txBody>
          <a:bodyPr/>
          <a:lstStyle/>
          <a:p>
            <a:r>
              <a:rPr lang="es-MX" dirty="0"/>
              <a:t>Si los datos no son MCAR o MAR, entonces se clasifican como MNAR.</a:t>
            </a:r>
          </a:p>
          <a:p>
            <a:endParaRPr lang="es-MX" dirty="0"/>
          </a:p>
          <a:p>
            <a:pPr lvl="1"/>
            <a:r>
              <a:rPr lang="es-MX" dirty="0"/>
              <a:t>Ejemplo: </a:t>
            </a:r>
            <a:r>
              <a:rPr lang="es-ES" dirty="0">
                <a:effectLst/>
                <a:latin typeface="Arial" panose="020B0604020202020204" pitchFamily="34" charset="0"/>
              </a:rPr>
              <a:t>Por ejemplo, si está</a:t>
            </a:r>
            <a:r>
              <a:rPr lang="es-ES" dirty="0"/>
              <a:t/>
            </a:r>
            <a:br>
              <a:rPr lang="es-ES" dirty="0"/>
            </a:br>
            <a:r>
              <a:rPr lang="es-ES" dirty="0">
                <a:effectLst/>
                <a:latin typeface="Arial" panose="020B0604020202020204" pitchFamily="34" charset="0"/>
              </a:rPr>
              <a:t>estudiando la salud mental de personas </a:t>
            </a:r>
            <a:r>
              <a:rPr lang="es-ES" dirty="0" err="1">
                <a:effectLst/>
                <a:latin typeface="Arial" panose="020B0604020202020204" pitchFamily="34" charset="0"/>
              </a:rPr>
              <a:t>diagnosti</a:t>
            </a:r>
            <a:r>
              <a:rPr lang="es-ES" dirty="0">
                <a:effectLst/>
                <a:latin typeface="Arial" panose="020B0604020202020204" pitchFamily="34" charset="0"/>
              </a:rPr>
              <a:t>-</a:t>
            </a:r>
            <a:r>
              <a:rPr lang="es-ES" dirty="0"/>
              <a:t/>
            </a:r>
            <a:br>
              <a:rPr lang="es-ES" dirty="0"/>
            </a:br>
            <a:r>
              <a:rPr lang="es-ES" dirty="0" err="1">
                <a:effectLst/>
                <a:latin typeface="Arial" panose="020B0604020202020204" pitchFamily="34" charset="0"/>
              </a:rPr>
              <a:t>cadas</a:t>
            </a:r>
            <a:r>
              <a:rPr lang="es-ES" dirty="0">
                <a:effectLst/>
                <a:latin typeface="Arial" panose="020B0604020202020204" pitchFamily="34" charset="0"/>
              </a:rPr>
              <a:t> como deprimidas y éstas son menos pro-</a:t>
            </a:r>
            <a:r>
              <a:rPr lang="es-ES" dirty="0"/>
              <a:t/>
            </a:r>
            <a:br>
              <a:rPr lang="es-ES" dirty="0"/>
            </a:br>
            <a:r>
              <a:rPr lang="es-ES" dirty="0" err="1">
                <a:effectLst/>
                <a:latin typeface="Arial" panose="020B0604020202020204" pitchFamily="34" charset="0"/>
              </a:rPr>
              <a:t>pensas</a:t>
            </a:r>
            <a:r>
              <a:rPr lang="es-ES" dirty="0">
                <a:effectLst/>
                <a:latin typeface="Arial" panose="020B0604020202020204" pitchFamily="34" charset="0"/>
              </a:rPr>
              <a:t> que otras a informar de su estado mental,</a:t>
            </a:r>
            <a:r>
              <a:rPr lang="es-ES" dirty="0"/>
              <a:t/>
            </a:r>
            <a:br>
              <a:rPr lang="es-ES" dirty="0"/>
            </a:br>
            <a:r>
              <a:rPr lang="es-ES" dirty="0">
                <a:effectLst/>
                <a:latin typeface="Arial" panose="020B0604020202020204" pitchFamily="34" charset="0"/>
              </a:rPr>
              <a:t>no hay una pérdida de las observaciones al azar.</a:t>
            </a:r>
            <a:endParaRPr lang="es-MX" dirty="0"/>
          </a:p>
        </p:txBody>
      </p:sp>
    </p:spTree>
    <p:extLst>
      <p:ext uri="{BB962C8B-B14F-4D97-AF65-F5344CB8AC3E}">
        <p14:creationId xmlns:p14="http://schemas.microsoft.com/office/powerpoint/2010/main" val="173225721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8162DB-6673-3D92-4245-9B45B4FC231C}"/>
              </a:ext>
            </a:extLst>
          </p:cNvPr>
          <p:cNvSpPr>
            <a:spLocks noGrp="1"/>
          </p:cNvSpPr>
          <p:nvPr>
            <p:ph type="title"/>
          </p:nvPr>
        </p:nvSpPr>
        <p:spPr>
          <a:xfrm>
            <a:off x="1143000" y="990599"/>
            <a:ext cx="9906000" cy="685800"/>
          </a:xfrm>
        </p:spPr>
        <p:txBody>
          <a:bodyPr anchor="t">
            <a:normAutofit/>
          </a:bodyPr>
          <a:lstStyle/>
          <a:p>
            <a:r>
              <a:rPr lang="es-MX" sz="4000" dirty="0"/>
              <a:t>Tipos de Variables</a:t>
            </a:r>
          </a:p>
        </p:txBody>
      </p:sp>
      <p:graphicFrame>
        <p:nvGraphicFramePr>
          <p:cNvPr id="5" name="Marcador de contenido 2">
            <a:extLst>
              <a:ext uri="{FF2B5EF4-FFF2-40B4-BE49-F238E27FC236}">
                <a16:creationId xmlns:a16="http://schemas.microsoft.com/office/drawing/2014/main" id="{B7BA3687-B837-2E0F-6ED8-C79266BAD617}"/>
              </a:ext>
            </a:extLst>
          </p:cNvPr>
          <p:cNvGraphicFramePr>
            <a:graphicFrameLocks noGrp="1"/>
          </p:cNvGraphicFramePr>
          <p:nvPr>
            <p:ph idx="1"/>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609625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6A8376-9B86-408A-D72B-6A4967336076}"/>
              </a:ext>
            </a:extLst>
          </p:cNvPr>
          <p:cNvSpPr>
            <a:spLocks noGrp="1"/>
          </p:cNvSpPr>
          <p:nvPr>
            <p:ph type="title"/>
          </p:nvPr>
        </p:nvSpPr>
        <p:spPr/>
        <p:txBody>
          <a:bodyPr/>
          <a:lstStyle/>
          <a:p>
            <a:r>
              <a:rPr lang="es-MX" dirty="0"/>
              <a:t>Datos categóricos</a:t>
            </a:r>
          </a:p>
        </p:txBody>
      </p:sp>
      <p:pic>
        <p:nvPicPr>
          <p:cNvPr id="9" name="Marcador de contenido 8" descr="Diagrama&#10;&#10;Descripción generada automáticamente con confianza media">
            <a:extLst>
              <a:ext uri="{FF2B5EF4-FFF2-40B4-BE49-F238E27FC236}">
                <a16:creationId xmlns:a16="http://schemas.microsoft.com/office/drawing/2014/main" id="{2F6912E1-F58D-4A9D-3589-98492482A30C}"/>
              </a:ext>
            </a:extLst>
          </p:cNvPr>
          <p:cNvPicPr>
            <a:picLocks noGrp="1" noChangeAspect="1"/>
          </p:cNvPicPr>
          <p:nvPr>
            <p:ph idx="1"/>
          </p:nvPr>
        </p:nvPicPr>
        <p:blipFill>
          <a:blip r:embed="rId2"/>
          <a:stretch>
            <a:fillRect/>
          </a:stretch>
        </p:blipFill>
        <p:spPr>
          <a:xfrm>
            <a:off x="1218492" y="1355109"/>
            <a:ext cx="9630728" cy="4351338"/>
          </a:xfrm>
        </p:spPr>
      </p:pic>
    </p:spTree>
    <p:extLst>
      <p:ext uri="{BB962C8B-B14F-4D97-AF65-F5344CB8AC3E}">
        <p14:creationId xmlns:p14="http://schemas.microsoft.com/office/powerpoint/2010/main" val="228662631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D11367-D131-6D21-0527-84FC07F703DF}"/>
              </a:ext>
            </a:extLst>
          </p:cNvPr>
          <p:cNvSpPr>
            <a:spLocks noGrp="1"/>
          </p:cNvSpPr>
          <p:nvPr>
            <p:ph type="title"/>
          </p:nvPr>
        </p:nvSpPr>
        <p:spPr/>
        <p:txBody>
          <a:bodyPr/>
          <a:lstStyle/>
          <a:p>
            <a:r>
              <a:rPr lang="es-MX" dirty="0"/>
              <a:t>Ordinales</a:t>
            </a:r>
          </a:p>
        </p:txBody>
      </p:sp>
      <p:sp>
        <p:nvSpPr>
          <p:cNvPr id="3" name="Marcador de contenido 2">
            <a:extLst>
              <a:ext uri="{FF2B5EF4-FFF2-40B4-BE49-F238E27FC236}">
                <a16:creationId xmlns:a16="http://schemas.microsoft.com/office/drawing/2014/main" id="{BB10E21D-1744-C187-FF8A-A24B57732137}"/>
              </a:ext>
            </a:extLst>
          </p:cNvPr>
          <p:cNvSpPr>
            <a:spLocks noGrp="1"/>
          </p:cNvSpPr>
          <p:nvPr>
            <p:ph idx="1"/>
          </p:nvPr>
        </p:nvSpPr>
        <p:spPr/>
        <p:txBody>
          <a:bodyPr/>
          <a:lstStyle/>
          <a:p>
            <a:r>
              <a:rPr lang="es-MX" dirty="0"/>
              <a:t>Soleado, Nublado, Tormentoso</a:t>
            </a:r>
          </a:p>
          <a:p>
            <a:r>
              <a:rPr lang="es-MX" dirty="0"/>
              <a:t>Muy peligroso, peligroso</a:t>
            </a:r>
          </a:p>
          <a:p>
            <a:r>
              <a:rPr lang="es-MX" dirty="0"/>
              <a:t>Niño, adolescente, adulto, adulto mayor</a:t>
            </a:r>
          </a:p>
          <a:p>
            <a:pPr lvl="1"/>
            <a:r>
              <a:rPr lang="es-MX" dirty="0"/>
              <a:t>[ 5, 3, 0]</a:t>
            </a:r>
          </a:p>
          <a:p>
            <a:pPr lvl="1"/>
            <a:r>
              <a:rPr lang="es-MX" dirty="0"/>
              <a:t>[10, 8, </a:t>
            </a:r>
          </a:p>
          <a:p>
            <a:pPr lvl="1"/>
            <a:r>
              <a:rPr lang="es-MX" dirty="0"/>
              <a:t>[1, 2, 3, 4]</a:t>
            </a:r>
          </a:p>
        </p:txBody>
      </p:sp>
    </p:spTree>
    <p:extLst>
      <p:ext uri="{BB962C8B-B14F-4D97-AF65-F5344CB8AC3E}">
        <p14:creationId xmlns:p14="http://schemas.microsoft.com/office/powerpoint/2010/main" val="388454879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03D291-EC27-B236-D966-A9D009133AE2}"/>
              </a:ext>
            </a:extLst>
          </p:cNvPr>
          <p:cNvSpPr>
            <a:spLocks noGrp="1"/>
          </p:cNvSpPr>
          <p:nvPr>
            <p:ph type="title"/>
          </p:nvPr>
        </p:nvSpPr>
        <p:spPr/>
        <p:txBody>
          <a:bodyPr/>
          <a:lstStyle/>
          <a:p>
            <a:r>
              <a:rPr lang="es-MX" dirty="0"/>
              <a:t>Nominales</a:t>
            </a:r>
          </a:p>
        </p:txBody>
      </p:sp>
      <p:sp>
        <p:nvSpPr>
          <p:cNvPr id="3" name="Marcador de contenido 2">
            <a:extLst>
              <a:ext uri="{FF2B5EF4-FFF2-40B4-BE49-F238E27FC236}">
                <a16:creationId xmlns:a16="http://schemas.microsoft.com/office/drawing/2014/main" id="{D15FF283-4315-D024-F776-6765F8D2F59E}"/>
              </a:ext>
            </a:extLst>
          </p:cNvPr>
          <p:cNvSpPr>
            <a:spLocks noGrp="1"/>
          </p:cNvSpPr>
          <p:nvPr>
            <p:ph idx="1"/>
          </p:nvPr>
        </p:nvSpPr>
        <p:spPr/>
        <p:txBody>
          <a:bodyPr/>
          <a:lstStyle/>
          <a:p>
            <a:r>
              <a:rPr lang="es-MX" dirty="0"/>
              <a:t>Gatos, Perros, Caballos</a:t>
            </a:r>
          </a:p>
          <a:p>
            <a:pPr lvl="1"/>
            <a:r>
              <a:rPr lang="es-MX" dirty="0"/>
              <a:t>[0, 1, 2]</a:t>
            </a:r>
          </a:p>
          <a:p>
            <a:pPr lvl="1"/>
            <a:endParaRPr lang="es-MX" dirty="0"/>
          </a:p>
        </p:txBody>
      </p:sp>
      <p:graphicFrame>
        <p:nvGraphicFramePr>
          <p:cNvPr id="4" name="Tabla 4">
            <a:extLst>
              <a:ext uri="{FF2B5EF4-FFF2-40B4-BE49-F238E27FC236}">
                <a16:creationId xmlns:a16="http://schemas.microsoft.com/office/drawing/2014/main" id="{D2C6E6B2-68DF-302A-AD04-3240B0483B06}"/>
              </a:ext>
            </a:extLst>
          </p:cNvPr>
          <p:cNvGraphicFramePr>
            <a:graphicFrameLocks noGrp="1"/>
          </p:cNvGraphicFramePr>
          <p:nvPr/>
        </p:nvGraphicFramePr>
        <p:xfrm>
          <a:off x="1525973" y="2884919"/>
          <a:ext cx="8127999" cy="14833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729842591"/>
                    </a:ext>
                  </a:extLst>
                </a:gridCol>
                <a:gridCol w="2709333">
                  <a:extLst>
                    <a:ext uri="{9D8B030D-6E8A-4147-A177-3AD203B41FA5}">
                      <a16:colId xmlns:a16="http://schemas.microsoft.com/office/drawing/2014/main" val="3500609896"/>
                    </a:ext>
                  </a:extLst>
                </a:gridCol>
                <a:gridCol w="2709333">
                  <a:extLst>
                    <a:ext uri="{9D8B030D-6E8A-4147-A177-3AD203B41FA5}">
                      <a16:colId xmlns:a16="http://schemas.microsoft.com/office/drawing/2014/main" val="2165656025"/>
                    </a:ext>
                  </a:extLst>
                </a:gridCol>
              </a:tblGrid>
              <a:tr h="370840">
                <a:tc>
                  <a:txBody>
                    <a:bodyPr/>
                    <a:lstStyle/>
                    <a:p>
                      <a:r>
                        <a:rPr lang="es-MX" dirty="0"/>
                        <a:t>Mascota</a:t>
                      </a:r>
                    </a:p>
                  </a:txBody>
                  <a:tcPr/>
                </a:tc>
                <a:tc>
                  <a:txBody>
                    <a:bodyPr/>
                    <a:lstStyle/>
                    <a:p>
                      <a:r>
                        <a:rPr lang="es-MX" dirty="0"/>
                        <a:t>Gasto</a:t>
                      </a:r>
                    </a:p>
                  </a:txBody>
                  <a:tcPr/>
                </a:tc>
                <a:tc>
                  <a:txBody>
                    <a:bodyPr/>
                    <a:lstStyle/>
                    <a:p>
                      <a:r>
                        <a:rPr lang="es-MX" dirty="0"/>
                        <a:t>Tiempo de vida</a:t>
                      </a:r>
                    </a:p>
                  </a:txBody>
                  <a:tcPr/>
                </a:tc>
                <a:extLst>
                  <a:ext uri="{0D108BD9-81ED-4DB2-BD59-A6C34878D82A}">
                    <a16:rowId xmlns:a16="http://schemas.microsoft.com/office/drawing/2014/main" val="3872779462"/>
                  </a:ext>
                </a:extLst>
              </a:tr>
              <a:tr h="370840">
                <a:tc>
                  <a:txBody>
                    <a:bodyPr/>
                    <a:lstStyle/>
                    <a:p>
                      <a:r>
                        <a:rPr lang="es-MX" dirty="0"/>
                        <a:t>0</a:t>
                      </a:r>
                    </a:p>
                  </a:txBody>
                  <a:tcPr/>
                </a:tc>
                <a:tc>
                  <a:txBody>
                    <a:bodyPr/>
                    <a:lstStyle/>
                    <a:p>
                      <a:r>
                        <a:rPr lang="es-MX" dirty="0"/>
                        <a:t>1000</a:t>
                      </a:r>
                    </a:p>
                  </a:txBody>
                  <a:tcPr/>
                </a:tc>
                <a:tc>
                  <a:txBody>
                    <a:bodyPr/>
                    <a:lstStyle/>
                    <a:p>
                      <a:r>
                        <a:rPr lang="es-MX" dirty="0"/>
                        <a:t>10 años</a:t>
                      </a:r>
                    </a:p>
                  </a:txBody>
                  <a:tcPr/>
                </a:tc>
                <a:extLst>
                  <a:ext uri="{0D108BD9-81ED-4DB2-BD59-A6C34878D82A}">
                    <a16:rowId xmlns:a16="http://schemas.microsoft.com/office/drawing/2014/main" val="434925752"/>
                  </a:ext>
                </a:extLst>
              </a:tr>
              <a:tr h="370840">
                <a:tc>
                  <a:txBody>
                    <a:bodyPr/>
                    <a:lstStyle/>
                    <a:p>
                      <a:r>
                        <a:rPr lang="es-MX" dirty="0"/>
                        <a:t>1</a:t>
                      </a:r>
                    </a:p>
                  </a:txBody>
                  <a:tcPr/>
                </a:tc>
                <a:tc>
                  <a:txBody>
                    <a:bodyPr/>
                    <a:lstStyle/>
                    <a:p>
                      <a:r>
                        <a:rPr lang="es-MX" dirty="0"/>
                        <a:t>1500</a:t>
                      </a:r>
                    </a:p>
                  </a:txBody>
                  <a:tcPr/>
                </a:tc>
                <a:tc>
                  <a:txBody>
                    <a:bodyPr/>
                    <a:lstStyle/>
                    <a:p>
                      <a:r>
                        <a:rPr lang="es-MX" dirty="0"/>
                        <a:t>15 años</a:t>
                      </a:r>
                    </a:p>
                  </a:txBody>
                  <a:tcPr/>
                </a:tc>
                <a:extLst>
                  <a:ext uri="{0D108BD9-81ED-4DB2-BD59-A6C34878D82A}">
                    <a16:rowId xmlns:a16="http://schemas.microsoft.com/office/drawing/2014/main" val="3093371250"/>
                  </a:ext>
                </a:extLst>
              </a:tr>
              <a:tr h="370840">
                <a:tc>
                  <a:txBody>
                    <a:bodyPr/>
                    <a:lstStyle/>
                    <a:p>
                      <a:r>
                        <a:rPr lang="es-MX" dirty="0"/>
                        <a:t>2</a:t>
                      </a:r>
                    </a:p>
                  </a:txBody>
                  <a:tcPr/>
                </a:tc>
                <a:tc>
                  <a:txBody>
                    <a:bodyPr/>
                    <a:lstStyle/>
                    <a:p>
                      <a:r>
                        <a:rPr lang="es-MX" dirty="0"/>
                        <a:t>5000</a:t>
                      </a:r>
                    </a:p>
                  </a:txBody>
                  <a:tcPr/>
                </a:tc>
                <a:tc>
                  <a:txBody>
                    <a:bodyPr/>
                    <a:lstStyle/>
                    <a:p>
                      <a:r>
                        <a:rPr lang="es-MX" dirty="0"/>
                        <a:t>20 años</a:t>
                      </a:r>
                    </a:p>
                  </a:txBody>
                  <a:tcPr/>
                </a:tc>
                <a:extLst>
                  <a:ext uri="{0D108BD9-81ED-4DB2-BD59-A6C34878D82A}">
                    <a16:rowId xmlns:a16="http://schemas.microsoft.com/office/drawing/2014/main" val="804718494"/>
                  </a:ext>
                </a:extLst>
              </a:tr>
            </a:tbl>
          </a:graphicData>
        </a:graphic>
      </p:graphicFrame>
      <p:graphicFrame>
        <p:nvGraphicFramePr>
          <p:cNvPr id="5" name="Tabla 4">
            <a:extLst>
              <a:ext uri="{FF2B5EF4-FFF2-40B4-BE49-F238E27FC236}">
                <a16:creationId xmlns:a16="http://schemas.microsoft.com/office/drawing/2014/main" id="{DBF67760-C633-95D7-2FCA-18747E349195}"/>
              </a:ext>
            </a:extLst>
          </p:cNvPr>
          <p:cNvGraphicFramePr>
            <a:graphicFrameLocks noGrp="1"/>
          </p:cNvGraphicFramePr>
          <p:nvPr/>
        </p:nvGraphicFramePr>
        <p:xfrm>
          <a:off x="1598474" y="4685893"/>
          <a:ext cx="8128000" cy="175260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3119838529"/>
                    </a:ext>
                  </a:extLst>
                </a:gridCol>
                <a:gridCol w="1625600">
                  <a:extLst>
                    <a:ext uri="{9D8B030D-6E8A-4147-A177-3AD203B41FA5}">
                      <a16:colId xmlns:a16="http://schemas.microsoft.com/office/drawing/2014/main" val="1867605991"/>
                    </a:ext>
                  </a:extLst>
                </a:gridCol>
                <a:gridCol w="1625600">
                  <a:extLst>
                    <a:ext uri="{9D8B030D-6E8A-4147-A177-3AD203B41FA5}">
                      <a16:colId xmlns:a16="http://schemas.microsoft.com/office/drawing/2014/main" val="1729842591"/>
                    </a:ext>
                  </a:extLst>
                </a:gridCol>
                <a:gridCol w="1625600">
                  <a:extLst>
                    <a:ext uri="{9D8B030D-6E8A-4147-A177-3AD203B41FA5}">
                      <a16:colId xmlns:a16="http://schemas.microsoft.com/office/drawing/2014/main" val="3500609896"/>
                    </a:ext>
                  </a:extLst>
                </a:gridCol>
                <a:gridCol w="1625600">
                  <a:extLst>
                    <a:ext uri="{9D8B030D-6E8A-4147-A177-3AD203B41FA5}">
                      <a16:colId xmlns:a16="http://schemas.microsoft.com/office/drawing/2014/main" val="2165656025"/>
                    </a:ext>
                  </a:extLst>
                </a:gridCol>
              </a:tblGrid>
              <a:tr h="370840">
                <a:tc>
                  <a:txBody>
                    <a:bodyPr/>
                    <a:lstStyle/>
                    <a:p>
                      <a:r>
                        <a:rPr lang="es-MX" dirty="0"/>
                        <a:t>Gatos</a:t>
                      </a:r>
                    </a:p>
                  </a:txBody>
                  <a:tcPr/>
                </a:tc>
                <a:tc>
                  <a:txBody>
                    <a:bodyPr/>
                    <a:lstStyle/>
                    <a:p>
                      <a:r>
                        <a:rPr lang="es-MX" dirty="0"/>
                        <a:t>Perros</a:t>
                      </a:r>
                    </a:p>
                  </a:txBody>
                  <a:tcPr/>
                </a:tc>
                <a:tc>
                  <a:txBody>
                    <a:bodyPr/>
                    <a:lstStyle/>
                    <a:p>
                      <a:r>
                        <a:rPr lang="es-MX" dirty="0"/>
                        <a:t>Caballos</a:t>
                      </a:r>
                    </a:p>
                  </a:txBody>
                  <a:tcPr/>
                </a:tc>
                <a:tc>
                  <a:txBody>
                    <a:bodyPr/>
                    <a:lstStyle/>
                    <a:p>
                      <a:r>
                        <a:rPr lang="es-MX" dirty="0"/>
                        <a:t>Gasto</a:t>
                      </a:r>
                    </a:p>
                  </a:txBody>
                  <a:tcPr/>
                </a:tc>
                <a:tc>
                  <a:txBody>
                    <a:bodyPr/>
                    <a:lstStyle/>
                    <a:p>
                      <a:r>
                        <a:rPr lang="es-MX" dirty="0"/>
                        <a:t>Tiempo de vida</a:t>
                      </a:r>
                    </a:p>
                  </a:txBody>
                  <a:tcPr/>
                </a:tc>
                <a:extLst>
                  <a:ext uri="{0D108BD9-81ED-4DB2-BD59-A6C34878D82A}">
                    <a16:rowId xmlns:a16="http://schemas.microsoft.com/office/drawing/2014/main" val="3872779462"/>
                  </a:ext>
                </a:extLst>
              </a:tr>
              <a:tr h="370840">
                <a:tc>
                  <a:txBody>
                    <a:bodyPr/>
                    <a:lstStyle/>
                    <a:p>
                      <a:r>
                        <a:rPr lang="es-MX" dirty="0"/>
                        <a:t>1</a:t>
                      </a:r>
                    </a:p>
                  </a:txBody>
                  <a:tcPr/>
                </a:tc>
                <a:tc>
                  <a:txBody>
                    <a:bodyPr/>
                    <a:lstStyle/>
                    <a:p>
                      <a:r>
                        <a:rPr lang="es-MX" dirty="0"/>
                        <a:t>0</a:t>
                      </a:r>
                    </a:p>
                  </a:txBody>
                  <a:tcPr/>
                </a:tc>
                <a:tc>
                  <a:txBody>
                    <a:bodyPr/>
                    <a:lstStyle/>
                    <a:p>
                      <a:r>
                        <a:rPr lang="es-MX" dirty="0"/>
                        <a:t>0</a:t>
                      </a:r>
                    </a:p>
                  </a:txBody>
                  <a:tcPr/>
                </a:tc>
                <a:tc>
                  <a:txBody>
                    <a:bodyPr/>
                    <a:lstStyle/>
                    <a:p>
                      <a:r>
                        <a:rPr lang="es-MX" dirty="0"/>
                        <a:t>1000</a:t>
                      </a:r>
                    </a:p>
                  </a:txBody>
                  <a:tcPr/>
                </a:tc>
                <a:tc>
                  <a:txBody>
                    <a:bodyPr/>
                    <a:lstStyle/>
                    <a:p>
                      <a:r>
                        <a:rPr lang="es-MX" dirty="0"/>
                        <a:t>10 años</a:t>
                      </a:r>
                    </a:p>
                  </a:txBody>
                  <a:tcPr/>
                </a:tc>
                <a:extLst>
                  <a:ext uri="{0D108BD9-81ED-4DB2-BD59-A6C34878D82A}">
                    <a16:rowId xmlns:a16="http://schemas.microsoft.com/office/drawing/2014/main" val="434925752"/>
                  </a:ext>
                </a:extLst>
              </a:tr>
              <a:tr h="370840">
                <a:tc>
                  <a:txBody>
                    <a:bodyPr/>
                    <a:lstStyle/>
                    <a:p>
                      <a:r>
                        <a:rPr lang="es-MX" dirty="0"/>
                        <a:t>0</a:t>
                      </a:r>
                    </a:p>
                  </a:txBody>
                  <a:tcPr/>
                </a:tc>
                <a:tc>
                  <a:txBody>
                    <a:bodyPr/>
                    <a:lstStyle/>
                    <a:p>
                      <a:r>
                        <a:rPr lang="es-MX" dirty="0"/>
                        <a:t>1</a:t>
                      </a:r>
                    </a:p>
                  </a:txBody>
                  <a:tcPr/>
                </a:tc>
                <a:tc>
                  <a:txBody>
                    <a:bodyPr/>
                    <a:lstStyle/>
                    <a:p>
                      <a:r>
                        <a:rPr lang="es-MX" dirty="0"/>
                        <a:t>0</a:t>
                      </a:r>
                    </a:p>
                  </a:txBody>
                  <a:tcPr/>
                </a:tc>
                <a:tc>
                  <a:txBody>
                    <a:bodyPr/>
                    <a:lstStyle/>
                    <a:p>
                      <a:r>
                        <a:rPr lang="es-MX" dirty="0"/>
                        <a:t>1500</a:t>
                      </a:r>
                    </a:p>
                  </a:txBody>
                  <a:tcPr/>
                </a:tc>
                <a:tc>
                  <a:txBody>
                    <a:bodyPr/>
                    <a:lstStyle/>
                    <a:p>
                      <a:r>
                        <a:rPr lang="es-MX" dirty="0"/>
                        <a:t>15 años</a:t>
                      </a:r>
                    </a:p>
                  </a:txBody>
                  <a:tcPr/>
                </a:tc>
                <a:extLst>
                  <a:ext uri="{0D108BD9-81ED-4DB2-BD59-A6C34878D82A}">
                    <a16:rowId xmlns:a16="http://schemas.microsoft.com/office/drawing/2014/main" val="3093371250"/>
                  </a:ext>
                </a:extLst>
              </a:tr>
              <a:tr h="370840">
                <a:tc>
                  <a:txBody>
                    <a:bodyPr/>
                    <a:lstStyle/>
                    <a:p>
                      <a:r>
                        <a:rPr lang="es-MX" dirty="0"/>
                        <a:t>0</a:t>
                      </a:r>
                    </a:p>
                  </a:txBody>
                  <a:tcPr/>
                </a:tc>
                <a:tc>
                  <a:txBody>
                    <a:bodyPr/>
                    <a:lstStyle/>
                    <a:p>
                      <a:r>
                        <a:rPr lang="es-MX" dirty="0"/>
                        <a:t>0</a:t>
                      </a:r>
                    </a:p>
                  </a:txBody>
                  <a:tcPr/>
                </a:tc>
                <a:tc>
                  <a:txBody>
                    <a:bodyPr/>
                    <a:lstStyle/>
                    <a:p>
                      <a:r>
                        <a:rPr lang="es-MX" dirty="0"/>
                        <a:t>1</a:t>
                      </a:r>
                    </a:p>
                  </a:txBody>
                  <a:tcPr/>
                </a:tc>
                <a:tc>
                  <a:txBody>
                    <a:bodyPr/>
                    <a:lstStyle/>
                    <a:p>
                      <a:r>
                        <a:rPr lang="es-MX" dirty="0"/>
                        <a:t>5000</a:t>
                      </a:r>
                    </a:p>
                  </a:txBody>
                  <a:tcPr/>
                </a:tc>
                <a:tc>
                  <a:txBody>
                    <a:bodyPr/>
                    <a:lstStyle/>
                    <a:p>
                      <a:r>
                        <a:rPr lang="es-MX" dirty="0"/>
                        <a:t>20 años</a:t>
                      </a:r>
                    </a:p>
                  </a:txBody>
                  <a:tcPr/>
                </a:tc>
                <a:extLst>
                  <a:ext uri="{0D108BD9-81ED-4DB2-BD59-A6C34878D82A}">
                    <a16:rowId xmlns:a16="http://schemas.microsoft.com/office/drawing/2014/main" val="804718494"/>
                  </a:ext>
                </a:extLst>
              </a:tr>
            </a:tbl>
          </a:graphicData>
        </a:graphic>
      </p:graphicFrame>
    </p:spTree>
    <p:extLst>
      <p:ext uri="{BB962C8B-B14F-4D97-AF65-F5344CB8AC3E}">
        <p14:creationId xmlns:p14="http://schemas.microsoft.com/office/powerpoint/2010/main" val="7016296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758D68-0BA2-16A9-8B52-7468793344A6}"/>
              </a:ext>
            </a:extLst>
          </p:cNvPr>
          <p:cNvSpPr>
            <a:spLocks noGrp="1"/>
          </p:cNvSpPr>
          <p:nvPr>
            <p:ph type="title"/>
          </p:nvPr>
        </p:nvSpPr>
        <p:spPr>
          <a:xfrm>
            <a:off x="1143000" y="990599"/>
            <a:ext cx="9906000" cy="685800"/>
          </a:xfrm>
        </p:spPr>
        <p:txBody>
          <a:bodyPr anchor="t">
            <a:normAutofit/>
          </a:bodyPr>
          <a:lstStyle/>
          <a:p>
            <a:r>
              <a:rPr lang="es-MX" sz="4000"/>
              <a:t>Datos categóricos</a:t>
            </a:r>
          </a:p>
        </p:txBody>
      </p:sp>
      <p:graphicFrame>
        <p:nvGraphicFramePr>
          <p:cNvPr id="5" name="Marcador de contenido 2">
            <a:extLst>
              <a:ext uri="{FF2B5EF4-FFF2-40B4-BE49-F238E27FC236}">
                <a16:creationId xmlns:a16="http://schemas.microsoft.com/office/drawing/2014/main" id="{E2BE8B60-6D5C-3A12-131A-6431AD6983FB}"/>
              </a:ext>
            </a:extLst>
          </p:cNvPr>
          <p:cNvGraphicFramePr>
            <a:graphicFrameLocks noGrp="1"/>
          </p:cNvGraphicFramePr>
          <p:nvPr>
            <p:ph idx="1"/>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2703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82053" y="196752"/>
            <a:ext cx="10515600" cy="1325563"/>
          </a:xfrm>
        </p:spPr>
        <p:txBody>
          <a:bodyPr/>
          <a:lstStyle/>
          <a:p>
            <a:r>
              <a:rPr lang="es-MX" dirty="0"/>
              <a:t>Conjuntos</a:t>
            </a:r>
          </a:p>
        </p:txBody>
      </p:sp>
      <p:pic>
        <p:nvPicPr>
          <p:cNvPr id="4" name="Marcador de contenido 3" descr="Recorte de pantal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5126" y="1714751"/>
            <a:ext cx="6939306" cy="4547552"/>
          </a:xfrm>
        </p:spPr>
      </p:pic>
      <p:sp>
        <p:nvSpPr>
          <p:cNvPr id="5" name="CuadroTexto 4"/>
          <p:cNvSpPr txBox="1"/>
          <p:nvPr/>
        </p:nvSpPr>
        <p:spPr>
          <a:xfrm>
            <a:off x="845126" y="1152983"/>
            <a:ext cx="7002379" cy="369332"/>
          </a:xfrm>
          <a:prstGeom prst="rect">
            <a:avLst/>
          </a:prstGeom>
          <a:noFill/>
        </p:spPr>
        <p:txBody>
          <a:bodyPr wrap="square" rtlCol="0">
            <a:spAutoFit/>
          </a:bodyPr>
          <a:lstStyle/>
          <a:p>
            <a:r>
              <a:rPr lang="es-MX" dirty="0"/>
              <a:t>Ejemplos del uso de conjuntos:</a:t>
            </a:r>
          </a:p>
        </p:txBody>
      </p:sp>
    </p:spTree>
    <p:extLst>
      <p:ext uri="{BB962C8B-B14F-4D97-AF65-F5344CB8AC3E}">
        <p14:creationId xmlns:p14="http://schemas.microsoft.com/office/powerpoint/2010/main" val="351573613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0D7C21-D64D-2889-91A5-96CD018EEE33}"/>
              </a:ext>
            </a:extLst>
          </p:cNvPr>
          <p:cNvSpPr>
            <a:spLocks noGrp="1"/>
          </p:cNvSpPr>
          <p:nvPr>
            <p:ph type="title"/>
          </p:nvPr>
        </p:nvSpPr>
        <p:spPr>
          <a:xfrm>
            <a:off x="1143000" y="990599"/>
            <a:ext cx="9906000" cy="685800"/>
          </a:xfrm>
        </p:spPr>
        <p:txBody>
          <a:bodyPr anchor="t">
            <a:normAutofit/>
          </a:bodyPr>
          <a:lstStyle/>
          <a:p>
            <a:r>
              <a:rPr lang="es-MX" sz="4000"/>
              <a:t>Ordinal data</a:t>
            </a:r>
          </a:p>
        </p:txBody>
      </p:sp>
      <p:graphicFrame>
        <p:nvGraphicFramePr>
          <p:cNvPr id="5" name="Marcador de contenido 2">
            <a:extLst>
              <a:ext uri="{FF2B5EF4-FFF2-40B4-BE49-F238E27FC236}">
                <a16:creationId xmlns:a16="http://schemas.microsoft.com/office/drawing/2014/main" id="{3510C3EF-1DD1-1783-45A1-A2C77C1C6712}"/>
              </a:ext>
            </a:extLst>
          </p:cNvPr>
          <p:cNvGraphicFramePr>
            <a:graphicFrameLocks noGrp="1"/>
          </p:cNvGraphicFramePr>
          <p:nvPr>
            <p:ph idx="1"/>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385481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21FDFB-0CB8-8F8A-D925-DF01C19F53F5}"/>
              </a:ext>
            </a:extLst>
          </p:cNvPr>
          <p:cNvSpPr>
            <a:spLocks noGrp="1"/>
          </p:cNvSpPr>
          <p:nvPr>
            <p:ph type="title"/>
          </p:nvPr>
        </p:nvSpPr>
        <p:spPr/>
        <p:txBody>
          <a:bodyPr/>
          <a:lstStyle/>
          <a:p>
            <a:r>
              <a:rPr lang="es-MX" dirty="0"/>
              <a:t>Nominal data</a:t>
            </a:r>
          </a:p>
        </p:txBody>
      </p:sp>
      <p:sp>
        <p:nvSpPr>
          <p:cNvPr id="3" name="Marcador de contenido 2">
            <a:extLst>
              <a:ext uri="{FF2B5EF4-FFF2-40B4-BE49-F238E27FC236}">
                <a16:creationId xmlns:a16="http://schemas.microsoft.com/office/drawing/2014/main" id="{AEE53F3B-C4D0-2576-9D51-7DADAF72B007}"/>
              </a:ext>
            </a:extLst>
          </p:cNvPr>
          <p:cNvSpPr>
            <a:spLocks noGrp="1"/>
          </p:cNvSpPr>
          <p:nvPr>
            <p:ph idx="1"/>
          </p:nvPr>
        </p:nvSpPr>
        <p:spPr/>
        <p:txBody>
          <a:bodyPr/>
          <a:lstStyle/>
          <a:p>
            <a:r>
              <a:rPr lang="es-MX" dirty="0"/>
              <a:t>No importa el orden y no pueden clasificarse:</a:t>
            </a:r>
          </a:p>
          <a:p>
            <a:pPr lvl="1"/>
            <a:r>
              <a:rPr lang="es-MX" dirty="0"/>
              <a:t>Por ejemplo:</a:t>
            </a:r>
          </a:p>
          <a:p>
            <a:pPr lvl="1"/>
            <a:endParaRPr lang="es-MX" dirty="0"/>
          </a:p>
          <a:p>
            <a:pPr lvl="2"/>
            <a:endParaRPr lang="es-MX" dirty="0"/>
          </a:p>
        </p:txBody>
      </p:sp>
      <p:graphicFrame>
        <p:nvGraphicFramePr>
          <p:cNvPr id="4" name="Tabla 4">
            <a:extLst>
              <a:ext uri="{FF2B5EF4-FFF2-40B4-BE49-F238E27FC236}">
                <a16:creationId xmlns:a16="http://schemas.microsoft.com/office/drawing/2014/main" id="{C17AAC1D-37DC-812F-D4EC-BD1003BE77FA}"/>
              </a:ext>
            </a:extLst>
          </p:cNvPr>
          <p:cNvGraphicFramePr>
            <a:graphicFrameLocks noGrp="1"/>
          </p:cNvGraphicFramePr>
          <p:nvPr/>
        </p:nvGraphicFramePr>
        <p:xfrm>
          <a:off x="1810058" y="3205414"/>
          <a:ext cx="8127999" cy="222504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907931122"/>
                    </a:ext>
                  </a:extLst>
                </a:gridCol>
                <a:gridCol w="2709333">
                  <a:extLst>
                    <a:ext uri="{9D8B030D-6E8A-4147-A177-3AD203B41FA5}">
                      <a16:colId xmlns:a16="http://schemas.microsoft.com/office/drawing/2014/main" val="1298257047"/>
                    </a:ext>
                  </a:extLst>
                </a:gridCol>
                <a:gridCol w="2709333">
                  <a:extLst>
                    <a:ext uri="{9D8B030D-6E8A-4147-A177-3AD203B41FA5}">
                      <a16:colId xmlns:a16="http://schemas.microsoft.com/office/drawing/2014/main" val="2279732738"/>
                    </a:ext>
                  </a:extLst>
                </a:gridCol>
              </a:tblGrid>
              <a:tr h="370840">
                <a:tc>
                  <a:txBody>
                    <a:bodyPr/>
                    <a:lstStyle/>
                    <a:p>
                      <a:r>
                        <a:rPr lang="es-MX" dirty="0"/>
                        <a:t>Ciudad</a:t>
                      </a:r>
                    </a:p>
                  </a:txBody>
                  <a:tcPr/>
                </a:tc>
                <a:tc>
                  <a:txBody>
                    <a:bodyPr/>
                    <a:lstStyle/>
                    <a:p>
                      <a:r>
                        <a:rPr lang="es-MX" dirty="0"/>
                        <a:t>Edad</a:t>
                      </a:r>
                    </a:p>
                  </a:txBody>
                  <a:tcPr/>
                </a:tc>
                <a:tc>
                  <a:txBody>
                    <a:bodyPr/>
                    <a:lstStyle/>
                    <a:p>
                      <a:r>
                        <a:rPr lang="es-MX" dirty="0"/>
                        <a:t>Sueldo</a:t>
                      </a:r>
                    </a:p>
                  </a:txBody>
                  <a:tcPr/>
                </a:tc>
                <a:extLst>
                  <a:ext uri="{0D108BD9-81ED-4DB2-BD59-A6C34878D82A}">
                    <a16:rowId xmlns:a16="http://schemas.microsoft.com/office/drawing/2014/main" val="759937633"/>
                  </a:ext>
                </a:extLst>
              </a:tr>
              <a:tr h="370840">
                <a:tc>
                  <a:txBody>
                    <a:bodyPr/>
                    <a:lstStyle/>
                    <a:p>
                      <a:r>
                        <a:rPr lang="es-MX" dirty="0"/>
                        <a:t>Monterrey</a:t>
                      </a:r>
                    </a:p>
                  </a:txBody>
                  <a:tcPr/>
                </a:tc>
                <a:tc>
                  <a:txBody>
                    <a:bodyPr/>
                    <a:lstStyle/>
                    <a:p>
                      <a:r>
                        <a:rPr lang="es-MX" dirty="0"/>
                        <a:t>30</a:t>
                      </a:r>
                    </a:p>
                  </a:txBody>
                  <a:tcPr/>
                </a:tc>
                <a:tc>
                  <a:txBody>
                    <a:bodyPr/>
                    <a:lstStyle/>
                    <a:p>
                      <a:r>
                        <a:rPr lang="es-MX" dirty="0"/>
                        <a:t>10, 000</a:t>
                      </a:r>
                    </a:p>
                  </a:txBody>
                  <a:tcPr/>
                </a:tc>
                <a:extLst>
                  <a:ext uri="{0D108BD9-81ED-4DB2-BD59-A6C34878D82A}">
                    <a16:rowId xmlns:a16="http://schemas.microsoft.com/office/drawing/2014/main" val="947855515"/>
                  </a:ext>
                </a:extLst>
              </a:tr>
              <a:tr h="370840">
                <a:tc>
                  <a:txBody>
                    <a:bodyPr/>
                    <a:lstStyle/>
                    <a:p>
                      <a:r>
                        <a:rPr lang="es-MX" dirty="0"/>
                        <a:t>Guadalajara</a:t>
                      </a:r>
                    </a:p>
                  </a:txBody>
                  <a:tcPr/>
                </a:tc>
                <a:tc>
                  <a:txBody>
                    <a:bodyPr/>
                    <a:lstStyle/>
                    <a:p>
                      <a:r>
                        <a:rPr lang="es-MX" dirty="0"/>
                        <a:t>25</a:t>
                      </a:r>
                    </a:p>
                  </a:txBody>
                  <a:tcPr/>
                </a:tc>
                <a:tc>
                  <a:txBody>
                    <a:bodyPr/>
                    <a:lstStyle/>
                    <a:p>
                      <a:r>
                        <a:rPr lang="es-MX" dirty="0"/>
                        <a:t>20, 000</a:t>
                      </a:r>
                    </a:p>
                  </a:txBody>
                  <a:tcPr/>
                </a:tc>
                <a:extLst>
                  <a:ext uri="{0D108BD9-81ED-4DB2-BD59-A6C34878D82A}">
                    <a16:rowId xmlns:a16="http://schemas.microsoft.com/office/drawing/2014/main" val="3038437091"/>
                  </a:ext>
                </a:extLst>
              </a:tr>
              <a:tr h="370840">
                <a:tc>
                  <a:txBody>
                    <a:bodyPr/>
                    <a:lstStyle/>
                    <a:p>
                      <a:r>
                        <a:rPr lang="es-MX" dirty="0"/>
                        <a:t>Hermosillo</a:t>
                      </a:r>
                    </a:p>
                  </a:txBody>
                  <a:tcPr/>
                </a:tc>
                <a:tc>
                  <a:txBody>
                    <a:bodyPr/>
                    <a:lstStyle/>
                    <a:p>
                      <a:r>
                        <a:rPr lang="es-MX" dirty="0"/>
                        <a:t>37</a:t>
                      </a:r>
                    </a:p>
                  </a:txBody>
                  <a:tcPr/>
                </a:tc>
                <a:tc>
                  <a:txBody>
                    <a:bodyPr/>
                    <a:lstStyle/>
                    <a:p>
                      <a:r>
                        <a:rPr lang="es-MX" dirty="0"/>
                        <a:t>30, 000</a:t>
                      </a:r>
                    </a:p>
                  </a:txBody>
                  <a:tcPr/>
                </a:tc>
                <a:extLst>
                  <a:ext uri="{0D108BD9-81ED-4DB2-BD59-A6C34878D82A}">
                    <a16:rowId xmlns:a16="http://schemas.microsoft.com/office/drawing/2014/main" val="2707621340"/>
                  </a:ext>
                </a:extLst>
              </a:tr>
              <a:tr h="370840">
                <a:tc>
                  <a:txBody>
                    <a:bodyPr/>
                    <a:lstStyle/>
                    <a:p>
                      <a:r>
                        <a:rPr lang="es-MX" dirty="0"/>
                        <a:t>Puebla</a:t>
                      </a:r>
                    </a:p>
                  </a:txBody>
                  <a:tcPr/>
                </a:tc>
                <a:tc>
                  <a:txBody>
                    <a:bodyPr/>
                    <a:lstStyle/>
                    <a:p>
                      <a:r>
                        <a:rPr lang="es-MX" dirty="0"/>
                        <a:t>37</a:t>
                      </a:r>
                    </a:p>
                  </a:txBody>
                  <a:tcPr/>
                </a:tc>
                <a:tc>
                  <a:txBody>
                    <a:bodyPr/>
                    <a:lstStyle/>
                    <a:p>
                      <a:r>
                        <a:rPr lang="es-MX" dirty="0"/>
                        <a:t>40, 000</a:t>
                      </a:r>
                    </a:p>
                  </a:txBody>
                  <a:tcPr/>
                </a:tc>
                <a:extLst>
                  <a:ext uri="{0D108BD9-81ED-4DB2-BD59-A6C34878D82A}">
                    <a16:rowId xmlns:a16="http://schemas.microsoft.com/office/drawing/2014/main" val="732681098"/>
                  </a:ext>
                </a:extLst>
              </a:tr>
              <a:tr h="370840">
                <a:tc>
                  <a:txBody>
                    <a:bodyPr/>
                    <a:lstStyle/>
                    <a:p>
                      <a:r>
                        <a:rPr lang="es-MX" dirty="0"/>
                        <a:t>CDMX</a:t>
                      </a:r>
                    </a:p>
                  </a:txBody>
                  <a:tcPr/>
                </a:tc>
                <a:tc>
                  <a:txBody>
                    <a:bodyPr/>
                    <a:lstStyle/>
                    <a:p>
                      <a:r>
                        <a:rPr lang="es-MX" dirty="0"/>
                        <a:t>40</a:t>
                      </a:r>
                    </a:p>
                  </a:txBody>
                  <a:tcPr/>
                </a:tc>
                <a:tc>
                  <a:txBody>
                    <a:bodyPr/>
                    <a:lstStyle/>
                    <a:p>
                      <a:r>
                        <a:rPr lang="es-MX" dirty="0"/>
                        <a:t>50, 000</a:t>
                      </a:r>
                    </a:p>
                  </a:txBody>
                  <a:tcPr/>
                </a:tc>
                <a:extLst>
                  <a:ext uri="{0D108BD9-81ED-4DB2-BD59-A6C34878D82A}">
                    <a16:rowId xmlns:a16="http://schemas.microsoft.com/office/drawing/2014/main" val="3436727647"/>
                  </a:ext>
                </a:extLst>
              </a:tr>
            </a:tbl>
          </a:graphicData>
        </a:graphic>
      </p:graphicFrame>
    </p:spTree>
    <p:extLst>
      <p:ext uri="{BB962C8B-B14F-4D97-AF65-F5344CB8AC3E}">
        <p14:creationId xmlns:p14="http://schemas.microsoft.com/office/powerpoint/2010/main" val="404719470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7A272F-6179-9A27-0F40-2230305DCAA2}"/>
              </a:ext>
            </a:extLst>
          </p:cNvPr>
          <p:cNvSpPr>
            <a:spLocks noGrp="1"/>
          </p:cNvSpPr>
          <p:nvPr>
            <p:ph type="title"/>
          </p:nvPr>
        </p:nvSpPr>
        <p:spPr/>
        <p:txBody>
          <a:bodyPr/>
          <a:lstStyle/>
          <a:p>
            <a:r>
              <a:rPr lang="es-MX" dirty="0" err="1"/>
              <a:t>One-hot</a:t>
            </a:r>
            <a:r>
              <a:rPr lang="es-MX" dirty="0"/>
              <a:t> </a:t>
            </a:r>
            <a:r>
              <a:rPr lang="es-MX" dirty="0" err="1"/>
              <a:t>encoding</a:t>
            </a:r>
            <a:endParaRPr lang="es-MX" dirty="0"/>
          </a:p>
        </p:txBody>
      </p:sp>
      <p:pic>
        <p:nvPicPr>
          <p:cNvPr id="5" name="Marcador de contenido 4" descr="Gráfico, Gráfico de cajas y bigotes&#10;&#10;Descripción generada automáticamente">
            <a:extLst>
              <a:ext uri="{FF2B5EF4-FFF2-40B4-BE49-F238E27FC236}">
                <a16:creationId xmlns:a16="http://schemas.microsoft.com/office/drawing/2014/main" id="{884B5B88-5771-6D4C-CFCA-91D82D255696}"/>
              </a:ext>
            </a:extLst>
          </p:cNvPr>
          <p:cNvPicPr>
            <a:picLocks noGrp="1" noChangeAspect="1"/>
          </p:cNvPicPr>
          <p:nvPr>
            <p:ph idx="1"/>
          </p:nvPr>
        </p:nvPicPr>
        <p:blipFill>
          <a:blip r:embed="rId2"/>
          <a:stretch>
            <a:fillRect/>
          </a:stretch>
        </p:blipFill>
        <p:spPr>
          <a:xfrm>
            <a:off x="2438857" y="2301294"/>
            <a:ext cx="7314286" cy="3400000"/>
          </a:xfrm>
        </p:spPr>
      </p:pic>
    </p:spTree>
    <p:extLst>
      <p:ext uri="{BB962C8B-B14F-4D97-AF65-F5344CB8AC3E}">
        <p14:creationId xmlns:p14="http://schemas.microsoft.com/office/powerpoint/2010/main" val="206279692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DFD921-F86C-A008-F1B6-F9A389D97186}"/>
              </a:ext>
            </a:extLst>
          </p:cNvPr>
          <p:cNvSpPr>
            <a:spLocks noGrp="1"/>
          </p:cNvSpPr>
          <p:nvPr>
            <p:ph type="title"/>
          </p:nvPr>
        </p:nvSpPr>
        <p:spPr/>
        <p:txBody>
          <a:bodyPr/>
          <a:lstStyle/>
          <a:p>
            <a:r>
              <a:rPr lang="es-MX" dirty="0" err="1"/>
              <a:t>Scaling</a:t>
            </a:r>
            <a:r>
              <a:rPr lang="es-MX" dirty="0"/>
              <a:t> data: Distancia euclidiana</a:t>
            </a:r>
          </a:p>
        </p:txBody>
      </p:sp>
      <p:pic>
        <p:nvPicPr>
          <p:cNvPr id="5" name="Marcador de contenido 4">
            <a:extLst>
              <a:ext uri="{FF2B5EF4-FFF2-40B4-BE49-F238E27FC236}">
                <a16:creationId xmlns:a16="http://schemas.microsoft.com/office/drawing/2014/main" id="{811C2D7A-0CDB-BA8B-58D1-CD5F0480D361}"/>
              </a:ext>
            </a:extLst>
          </p:cNvPr>
          <p:cNvPicPr>
            <a:picLocks noGrp="1" noChangeAspect="1"/>
          </p:cNvPicPr>
          <p:nvPr>
            <p:ph idx="1"/>
          </p:nvPr>
        </p:nvPicPr>
        <p:blipFill>
          <a:blip r:embed="rId2">
            <a:extLst>
              <a:ext uri="{96DAC541-7B7A-43D3-8B79-37D633B846F1}">
                <asvg:svgBlip xmlns:asvg="http://schemas.microsoft.com/office/drawing/2016/SVG/main" xmlns="" r:embed="rId3"/>
              </a:ext>
            </a:extLst>
          </a:blip>
          <a:stretch>
            <a:fillRect/>
          </a:stretch>
        </p:blipFill>
        <p:spPr>
          <a:xfrm>
            <a:off x="838200" y="2499158"/>
            <a:ext cx="10415587" cy="1706924"/>
          </a:xfrm>
        </p:spPr>
      </p:pic>
    </p:spTree>
    <p:extLst>
      <p:ext uri="{BB962C8B-B14F-4D97-AF65-F5344CB8AC3E}">
        <p14:creationId xmlns:p14="http://schemas.microsoft.com/office/powerpoint/2010/main" val="102684858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C478C5-5091-E8E5-786B-99C047E53EEC}"/>
              </a:ext>
            </a:extLst>
          </p:cNvPr>
          <p:cNvSpPr>
            <a:spLocks noGrp="1"/>
          </p:cNvSpPr>
          <p:nvPr>
            <p:ph type="title"/>
          </p:nvPr>
        </p:nvSpPr>
        <p:spPr/>
        <p:txBody>
          <a:bodyPr/>
          <a:lstStyle/>
          <a:p>
            <a:endParaRPr lang="es-MX"/>
          </a:p>
        </p:txBody>
      </p:sp>
      <p:graphicFrame>
        <p:nvGraphicFramePr>
          <p:cNvPr id="4" name="Tabla 4">
            <a:extLst>
              <a:ext uri="{FF2B5EF4-FFF2-40B4-BE49-F238E27FC236}">
                <a16:creationId xmlns:a16="http://schemas.microsoft.com/office/drawing/2014/main" id="{E831B383-1B70-0343-73FC-10B6AF27B296}"/>
              </a:ext>
            </a:extLst>
          </p:cNvPr>
          <p:cNvGraphicFramePr>
            <a:graphicFrameLocks noGrp="1"/>
          </p:cNvGraphicFramePr>
          <p:nvPr>
            <p:ph idx="1"/>
          </p:nvPr>
        </p:nvGraphicFramePr>
        <p:xfrm>
          <a:off x="838200" y="1825625"/>
          <a:ext cx="10515597" cy="286512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2680556053"/>
                    </a:ext>
                  </a:extLst>
                </a:gridCol>
                <a:gridCol w="3505199">
                  <a:extLst>
                    <a:ext uri="{9D8B030D-6E8A-4147-A177-3AD203B41FA5}">
                      <a16:colId xmlns:a16="http://schemas.microsoft.com/office/drawing/2014/main" val="1207263568"/>
                    </a:ext>
                  </a:extLst>
                </a:gridCol>
                <a:gridCol w="3505199">
                  <a:extLst>
                    <a:ext uri="{9D8B030D-6E8A-4147-A177-3AD203B41FA5}">
                      <a16:colId xmlns:a16="http://schemas.microsoft.com/office/drawing/2014/main" val="3448401783"/>
                    </a:ext>
                  </a:extLst>
                </a:gridCol>
              </a:tblGrid>
              <a:tr h="370840">
                <a:tc>
                  <a:txBody>
                    <a:bodyPr/>
                    <a:lstStyle/>
                    <a:p>
                      <a:r>
                        <a:rPr lang="es-MX" dirty="0"/>
                        <a:t>Id</a:t>
                      </a:r>
                    </a:p>
                  </a:txBody>
                  <a:tcPr/>
                </a:tc>
                <a:tc>
                  <a:txBody>
                    <a:bodyPr/>
                    <a:lstStyle/>
                    <a:p>
                      <a:r>
                        <a:rPr lang="es-MX" dirty="0"/>
                        <a:t>Edad (X)</a:t>
                      </a:r>
                    </a:p>
                  </a:txBody>
                  <a:tcPr/>
                </a:tc>
                <a:tc>
                  <a:txBody>
                    <a:bodyPr/>
                    <a:lstStyle/>
                    <a:p>
                      <a:r>
                        <a:rPr lang="es-MX" dirty="0"/>
                        <a:t>Fortuna(Y)</a:t>
                      </a:r>
                    </a:p>
                    <a:p>
                      <a:endParaRPr lang="es-MX" dirty="0"/>
                    </a:p>
                  </a:txBody>
                  <a:tcPr/>
                </a:tc>
                <a:extLst>
                  <a:ext uri="{0D108BD9-81ED-4DB2-BD59-A6C34878D82A}">
                    <a16:rowId xmlns:a16="http://schemas.microsoft.com/office/drawing/2014/main" val="1990571244"/>
                  </a:ext>
                </a:extLst>
              </a:tr>
              <a:tr h="370840">
                <a:tc>
                  <a:txBody>
                    <a:bodyPr/>
                    <a:lstStyle/>
                    <a:p>
                      <a:r>
                        <a:rPr lang="es-MX" dirty="0"/>
                        <a:t>0</a:t>
                      </a:r>
                    </a:p>
                  </a:txBody>
                  <a:tcPr/>
                </a:tc>
                <a:tc>
                  <a:txBody>
                    <a:bodyPr/>
                    <a:lstStyle/>
                    <a:p>
                      <a:r>
                        <a:rPr lang="es-MX" dirty="0"/>
                        <a:t>25</a:t>
                      </a:r>
                    </a:p>
                  </a:txBody>
                  <a:tcPr/>
                </a:tc>
                <a:tc>
                  <a:txBody>
                    <a:bodyPr/>
                    <a:lstStyle/>
                    <a:p>
                      <a:r>
                        <a:rPr lang="es-MX" dirty="0"/>
                        <a:t>15000</a:t>
                      </a:r>
                    </a:p>
                  </a:txBody>
                  <a:tcPr/>
                </a:tc>
                <a:extLst>
                  <a:ext uri="{0D108BD9-81ED-4DB2-BD59-A6C34878D82A}">
                    <a16:rowId xmlns:a16="http://schemas.microsoft.com/office/drawing/2014/main" val="2632781778"/>
                  </a:ext>
                </a:extLst>
              </a:tr>
              <a:tr h="370840">
                <a:tc>
                  <a:txBody>
                    <a:bodyPr/>
                    <a:lstStyle/>
                    <a:p>
                      <a:r>
                        <a:rPr lang="es-MX" dirty="0"/>
                        <a:t>1</a:t>
                      </a:r>
                    </a:p>
                  </a:txBody>
                  <a:tcPr/>
                </a:tc>
                <a:tc>
                  <a:txBody>
                    <a:bodyPr/>
                    <a:lstStyle/>
                    <a:p>
                      <a:r>
                        <a:rPr lang="es-MX" dirty="0"/>
                        <a:t>26</a:t>
                      </a:r>
                    </a:p>
                  </a:txBody>
                  <a:tcPr/>
                </a:tc>
                <a:tc>
                  <a:txBody>
                    <a:bodyPr/>
                    <a:lstStyle/>
                    <a:p>
                      <a:r>
                        <a:rPr lang="es-MX" dirty="0"/>
                        <a:t>15000</a:t>
                      </a:r>
                    </a:p>
                  </a:txBody>
                  <a:tcPr/>
                </a:tc>
                <a:extLst>
                  <a:ext uri="{0D108BD9-81ED-4DB2-BD59-A6C34878D82A}">
                    <a16:rowId xmlns:a16="http://schemas.microsoft.com/office/drawing/2014/main" val="2339123908"/>
                  </a:ext>
                </a:extLst>
              </a:tr>
              <a:tr h="370840">
                <a:tc>
                  <a:txBody>
                    <a:bodyPr/>
                    <a:lstStyle/>
                    <a:p>
                      <a:r>
                        <a:rPr lang="es-MX" dirty="0"/>
                        <a:t>2</a:t>
                      </a:r>
                    </a:p>
                  </a:txBody>
                  <a:tcPr/>
                </a:tc>
                <a:tc>
                  <a:txBody>
                    <a:bodyPr/>
                    <a:lstStyle/>
                    <a:p>
                      <a:r>
                        <a:rPr lang="es-MX" dirty="0"/>
                        <a:t>30</a:t>
                      </a:r>
                    </a:p>
                  </a:txBody>
                  <a:tcPr/>
                </a:tc>
                <a:tc>
                  <a:txBody>
                    <a:bodyPr/>
                    <a:lstStyle/>
                    <a:p>
                      <a:r>
                        <a:rPr lang="es-MX" dirty="0"/>
                        <a:t>40000</a:t>
                      </a:r>
                    </a:p>
                  </a:txBody>
                  <a:tcPr/>
                </a:tc>
                <a:extLst>
                  <a:ext uri="{0D108BD9-81ED-4DB2-BD59-A6C34878D82A}">
                    <a16:rowId xmlns:a16="http://schemas.microsoft.com/office/drawing/2014/main" val="3823203989"/>
                  </a:ext>
                </a:extLst>
              </a:tr>
              <a:tr h="370840">
                <a:tc>
                  <a:txBody>
                    <a:bodyPr/>
                    <a:lstStyle/>
                    <a:p>
                      <a:r>
                        <a:rPr lang="es-MX" dirty="0"/>
                        <a:t>3</a:t>
                      </a:r>
                    </a:p>
                  </a:txBody>
                  <a:tcPr/>
                </a:tc>
                <a:tc>
                  <a:txBody>
                    <a:bodyPr/>
                    <a:lstStyle/>
                    <a:p>
                      <a:r>
                        <a:rPr lang="es-MX" dirty="0"/>
                        <a:t>35</a:t>
                      </a:r>
                    </a:p>
                  </a:txBody>
                  <a:tcPr/>
                </a:tc>
                <a:tc>
                  <a:txBody>
                    <a:bodyPr/>
                    <a:lstStyle/>
                    <a:p>
                      <a:r>
                        <a:rPr lang="es-MX" dirty="0"/>
                        <a:t>50000</a:t>
                      </a:r>
                    </a:p>
                  </a:txBody>
                  <a:tcPr/>
                </a:tc>
                <a:extLst>
                  <a:ext uri="{0D108BD9-81ED-4DB2-BD59-A6C34878D82A}">
                    <a16:rowId xmlns:a16="http://schemas.microsoft.com/office/drawing/2014/main" val="1611247641"/>
                  </a:ext>
                </a:extLst>
              </a:tr>
              <a:tr h="370840">
                <a:tc>
                  <a:txBody>
                    <a:bodyPr/>
                    <a:lstStyle/>
                    <a:p>
                      <a:r>
                        <a:rPr lang="es-MX" dirty="0"/>
                        <a:t>4</a:t>
                      </a:r>
                    </a:p>
                  </a:txBody>
                  <a:tcPr/>
                </a:tc>
                <a:tc>
                  <a:txBody>
                    <a:bodyPr/>
                    <a:lstStyle/>
                    <a:p>
                      <a:r>
                        <a:rPr lang="es-MX" dirty="0"/>
                        <a:t>40</a:t>
                      </a:r>
                    </a:p>
                  </a:txBody>
                  <a:tcPr/>
                </a:tc>
                <a:tc>
                  <a:txBody>
                    <a:bodyPr/>
                    <a:lstStyle/>
                    <a:p>
                      <a:r>
                        <a:rPr lang="es-MX" dirty="0"/>
                        <a:t>80000</a:t>
                      </a:r>
                    </a:p>
                  </a:txBody>
                  <a:tcPr/>
                </a:tc>
                <a:extLst>
                  <a:ext uri="{0D108BD9-81ED-4DB2-BD59-A6C34878D82A}">
                    <a16:rowId xmlns:a16="http://schemas.microsoft.com/office/drawing/2014/main" val="2146048262"/>
                  </a:ext>
                </a:extLst>
              </a:tr>
              <a:tr h="370840">
                <a:tc>
                  <a:txBody>
                    <a:bodyPr/>
                    <a:lstStyle/>
                    <a:p>
                      <a:r>
                        <a:rPr lang="es-MX" dirty="0"/>
                        <a:t>5</a:t>
                      </a:r>
                    </a:p>
                  </a:txBody>
                  <a:tcPr/>
                </a:tc>
                <a:tc>
                  <a:txBody>
                    <a:bodyPr/>
                    <a:lstStyle/>
                    <a:p>
                      <a:r>
                        <a:rPr lang="es-MX" dirty="0"/>
                        <a:t>45</a:t>
                      </a:r>
                    </a:p>
                  </a:txBody>
                  <a:tcPr/>
                </a:tc>
                <a:tc>
                  <a:txBody>
                    <a:bodyPr/>
                    <a:lstStyle/>
                    <a:p>
                      <a:r>
                        <a:rPr lang="es-MX" dirty="0"/>
                        <a:t>80000</a:t>
                      </a:r>
                    </a:p>
                  </a:txBody>
                  <a:tcPr/>
                </a:tc>
                <a:extLst>
                  <a:ext uri="{0D108BD9-81ED-4DB2-BD59-A6C34878D82A}">
                    <a16:rowId xmlns:a16="http://schemas.microsoft.com/office/drawing/2014/main" val="2618478156"/>
                  </a:ext>
                </a:extLst>
              </a:tr>
            </a:tbl>
          </a:graphicData>
        </a:graphic>
      </p:graphicFrame>
      <p:sp>
        <p:nvSpPr>
          <p:cNvPr id="3" name="CuadroTexto 2">
            <a:extLst>
              <a:ext uri="{FF2B5EF4-FFF2-40B4-BE49-F238E27FC236}">
                <a16:creationId xmlns:a16="http://schemas.microsoft.com/office/drawing/2014/main" id="{2ED18A16-276A-9F45-5A3C-FE9F3BAC0422}"/>
              </a:ext>
            </a:extLst>
          </p:cNvPr>
          <p:cNvSpPr txBox="1"/>
          <p:nvPr/>
        </p:nvSpPr>
        <p:spPr>
          <a:xfrm>
            <a:off x="1846555" y="5211192"/>
            <a:ext cx="6320901" cy="369332"/>
          </a:xfrm>
          <a:prstGeom prst="rect">
            <a:avLst/>
          </a:prstGeom>
          <a:noFill/>
        </p:spPr>
        <p:txBody>
          <a:bodyPr wrap="square" rtlCol="0">
            <a:spAutoFit/>
          </a:bodyPr>
          <a:lstStyle/>
          <a:p>
            <a:r>
              <a:rPr lang="es-MX" dirty="0" err="1"/>
              <a:t>Sqrt</a:t>
            </a:r>
            <a:r>
              <a:rPr lang="es-MX" dirty="0"/>
              <a:t>(      (25 -30)^2  +  (15000-40000)^2) )</a:t>
            </a:r>
          </a:p>
        </p:txBody>
      </p:sp>
    </p:spTree>
    <p:extLst>
      <p:ext uri="{BB962C8B-B14F-4D97-AF65-F5344CB8AC3E}">
        <p14:creationId xmlns:p14="http://schemas.microsoft.com/office/powerpoint/2010/main" val="327885649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FCCFA4-5C46-813A-FC33-23C0011541A4}"/>
              </a:ext>
            </a:extLst>
          </p:cNvPr>
          <p:cNvSpPr>
            <a:spLocks noGrp="1"/>
          </p:cNvSpPr>
          <p:nvPr>
            <p:ph type="title"/>
          </p:nvPr>
        </p:nvSpPr>
        <p:spPr>
          <a:xfrm>
            <a:off x="1198181" y="560881"/>
            <a:ext cx="9795638" cy="1114380"/>
          </a:xfrm>
        </p:spPr>
        <p:txBody>
          <a:bodyPr vert="horz" lIns="91440" tIns="45720" rIns="91440" bIns="45720" rtlCol="0" anchor="b">
            <a:normAutofit/>
          </a:bodyPr>
          <a:lstStyle/>
          <a:p>
            <a:pPr algn="ctr"/>
            <a:r>
              <a:rPr lang="en-US" sz="5200"/>
              <a:t>Normalización vs Estadarización</a:t>
            </a:r>
          </a:p>
        </p:txBody>
      </p:sp>
      <p:pic>
        <p:nvPicPr>
          <p:cNvPr id="9" name="Marcador de contenido 8" descr="Imagen que contiene Gráfico&#10;&#10;Descripción generada automáticamente">
            <a:extLst>
              <a:ext uri="{FF2B5EF4-FFF2-40B4-BE49-F238E27FC236}">
                <a16:creationId xmlns:a16="http://schemas.microsoft.com/office/drawing/2014/main" id="{18CAA099-1CB7-63F4-0FB4-A19D66DFA91F}"/>
              </a:ext>
            </a:extLst>
          </p:cNvPr>
          <p:cNvPicPr>
            <a:picLocks noGrp="1" noChangeAspect="1"/>
          </p:cNvPicPr>
          <p:nvPr>
            <p:ph idx="1"/>
          </p:nvPr>
        </p:nvPicPr>
        <p:blipFill>
          <a:blip r:embed="rId2"/>
          <a:stretch>
            <a:fillRect/>
          </a:stretch>
        </p:blipFill>
        <p:spPr>
          <a:xfrm>
            <a:off x="181234" y="2991655"/>
            <a:ext cx="5828261" cy="3278396"/>
          </a:xfrm>
          <a:prstGeom prst="rect">
            <a:avLst/>
          </a:prstGeom>
        </p:spPr>
      </p:pic>
      <p:pic>
        <p:nvPicPr>
          <p:cNvPr id="13" name="Imagen 12" descr="Interfaz de usuario gráfica, Aplicación, Tabla&#10;&#10;Descripción generada automáticamente">
            <a:extLst>
              <a:ext uri="{FF2B5EF4-FFF2-40B4-BE49-F238E27FC236}">
                <a16:creationId xmlns:a16="http://schemas.microsoft.com/office/drawing/2014/main" id="{D1F4D664-1ACC-E233-F045-C893C5C586C8}"/>
              </a:ext>
            </a:extLst>
          </p:cNvPr>
          <p:cNvPicPr>
            <a:picLocks noChangeAspect="1"/>
          </p:cNvPicPr>
          <p:nvPr/>
        </p:nvPicPr>
        <p:blipFill>
          <a:blip r:embed="rId3"/>
          <a:stretch>
            <a:fillRect/>
          </a:stretch>
        </p:blipFill>
        <p:spPr>
          <a:xfrm>
            <a:off x="6182505" y="3457916"/>
            <a:ext cx="5828261" cy="2345874"/>
          </a:xfrm>
          <a:prstGeom prst="rect">
            <a:avLst/>
          </a:prstGeom>
        </p:spPr>
      </p:pic>
    </p:spTree>
    <p:extLst>
      <p:ext uri="{BB962C8B-B14F-4D97-AF65-F5344CB8AC3E}">
        <p14:creationId xmlns:p14="http://schemas.microsoft.com/office/powerpoint/2010/main" val="66035793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262799-FE90-B41E-0F61-F20D38DCE64C}"/>
              </a:ext>
            </a:extLst>
          </p:cNvPr>
          <p:cNvSpPr>
            <a:spLocks noGrp="1"/>
          </p:cNvSpPr>
          <p:nvPr>
            <p:ph type="title"/>
          </p:nvPr>
        </p:nvSpPr>
        <p:spPr/>
        <p:txBody>
          <a:bodyPr/>
          <a:lstStyle/>
          <a:p>
            <a:r>
              <a:rPr lang="es-ES" dirty="0"/>
              <a:t>Regresión lineal simple</a:t>
            </a:r>
            <a:endParaRPr lang="es-MX" dirty="0"/>
          </a:p>
        </p:txBody>
      </p:sp>
      <p:pic>
        <p:nvPicPr>
          <p:cNvPr id="5" name="Marcador de contenido 4" descr="Una captura de pantalla de un celular&#10;&#10;Descripción generada automáticamente con confianza media">
            <a:extLst>
              <a:ext uri="{FF2B5EF4-FFF2-40B4-BE49-F238E27FC236}">
                <a16:creationId xmlns:a16="http://schemas.microsoft.com/office/drawing/2014/main" id="{7A10EE17-DCF5-DF59-E0D9-891C90ACF06A}"/>
              </a:ext>
            </a:extLst>
          </p:cNvPr>
          <p:cNvPicPr>
            <a:picLocks noGrp="1" noChangeAspect="1"/>
          </p:cNvPicPr>
          <p:nvPr>
            <p:ph idx="1"/>
          </p:nvPr>
        </p:nvPicPr>
        <p:blipFill>
          <a:blip r:embed="rId2"/>
          <a:stretch>
            <a:fillRect/>
          </a:stretch>
        </p:blipFill>
        <p:spPr>
          <a:xfrm>
            <a:off x="1168262" y="4092817"/>
            <a:ext cx="8782050" cy="1924050"/>
          </a:xfrm>
        </p:spPr>
      </p:pic>
      <p:sp>
        <p:nvSpPr>
          <p:cNvPr id="6" name="CuadroTexto 5">
            <a:extLst>
              <a:ext uri="{FF2B5EF4-FFF2-40B4-BE49-F238E27FC236}">
                <a16:creationId xmlns:a16="http://schemas.microsoft.com/office/drawing/2014/main" id="{AC8899B4-8101-D28D-63BA-AAA59C9DE24A}"/>
              </a:ext>
            </a:extLst>
          </p:cNvPr>
          <p:cNvSpPr txBox="1"/>
          <p:nvPr/>
        </p:nvSpPr>
        <p:spPr>
          <a:xfrm>
            <a:off x="2184400" y="1838960"/>
            <a:ext cx="4531360" cy="2031325"/>
          </a:xfrm>
          <a:prstGeom prst="rect">
            <a:avLst/>
          </a:prstGeom>
          <a:noFill/>
        </p:spPr>
        <p:txBody>
          <a:bodyPr wrap="square" rtlCol="0">
            <a:spAutoFit/>
          </a:bodyPr>
          <a:lstStyle/>
          <a:p>
            <a:r>
              <a:rPr lang="es-ES" dirty="0"/>
              <a:t>Asume: Dos variables están linealmente relacionadas.</a:t>
            </a:r>
          </a:p>
          <a:p>
            <a:endParaRPr lang="es-ES" dirty="0"/>
          </a:p>
          <a:p>
            <a:r>
              <a:rPr lang="es-ES" dirty="0"/>
              <a:t>Variable independiente:  X</a:t>
            </a:r>
          </a:p>
          <a:p>
            <a:r>
              <a:rPr lang="es-ES" dirty="0"/>
              <a:t>Variable dependiente  Y</a:t>
            </a:r>
          </a:p>
          <a:p>
            <a:endParaRPr lang="es-ES" dirty="0"/>
          </a:p>
          <a:p>
            <a:r>
              <a:rPr lang="es-ES" dirty="0"/>
              <a:t>Y  = </a:t>
            </a:r>
            <a:r>
              <a:rPr lang="es-ES" dirty="0" err="1"/>
              <a:t>ax</a:t>
            </a:r>
            <a:r>
              <a:rPr lang="es-ES" dirty="0"/>
              <a:t> + b </a:t>
            </a:r>
            <a:endParaRPr lang="es-MX" dirty="0"/>
          </a:p>
        </p:txBody>
      </p:sp>
      <p:pic>
        <p:nvPicPr>
          <p:cNvPr id="8" name="Imagen 7" descr="Gráfico, Gráfico de dispersión&#10;&#10;Descripción generada automáticamente">
            <a:extLst>
              <a:ext uri="{FF2B5EF4-FFF2-40B4-BE49-F238E27FC236}">
                <a16:creationId xmlns:a16="http://schemas.microsoft.com/office/drawing/2014/main" id="{C6BC83D5-3620-39CF-7E43-597A84F1F39E}"/>
              </a:ext>
            </a:extLst>
          </p:cNvPr>
          <p:cNvPicPr>
            <a:picLocks noChangeAspect="1"/>
          </p:cNvPicPr>
          <p:nvPr/>
        </p:nvPicPr>
        <p:blipFill>
          <a:blip r:embed="rId3"/>
          <a:stretch>
            <a:fillRect/>
          </a:stretch>
        </p:blipFill>
        <p:spPr>
          <a:xfrm>
            <a:off x="7712097" y="722615"/>
            <a:ext cx="4304312" cy="3228234"/>
          </a:xfrm>
          <a:prstGeom prst="rect">
            <a:avLst/>
          </a:prstGeom>
        </p:spPr>
      </p:pic>
    </p:spTree>
    <p:extLst>
      <p:ext uri="{BB962C8B-B14F-4D97-AF65-F5344CB8AC3E}">
        <p14:creationId xmlns:p14="http://schemas.microsoft.com/office/powerpoint/2010/main" val="3700092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Diccionarios	</a:t>
            </a:r>
          </a:p>
        </p:txBody>
      </p:sp>
      <p:sp>
        <p:nvSpPr>
          <p:cNvPr id="3" name="Marcador de contenido 2"/>
          <p:cNvSpPr>
            <a:spLocks noGrp="1"/>
          </p:cNvSpPr>
          <p:nvPr>
            <p:ph idx="1"/>
          </p:nvPr>
        </p:nvSpPr>
        <p:spPr/>
        <p:txBody>
          <a:bodyPr>
            <a:normAutofit lnSpcReduction="10000"/>
          </a:bodyPr>
          <a:lstStyle/>
          <a:p>
            <a:r>
              <a:rPr lang="es-MX" dirty="0" err="1"/>
              <a:t>Python</a:t>
            </a:r>
            <a:r>
              <a:rPr lang="es-MX" dirty="0"/>
              <a:t> incluye un tipo de dato llamado diccionario. </a:t>
            </a:r>
          </a:p>
          <a:p>
            <a:r>
              <a:rPr lang="es-MX" dirty="0"/>
              <a:t>Los diccionarios se indexan con claves, que pueden ser de tipo inmutable.</a:t>
            </a:r>
          </a:p>
          <a:p>
            <a:r>
              <a:rPr lang="es-MX" dirty="0"/>
              <a:t>Cadenas y números siempre pueden ser claves.</a:t>
            </a:r>
          </a:p>
          <a:p>
            <a:r>
              <a:rPr lang="es-MX" dirty="0"/>
              <a:t>Las claves deben ser únicas:</a:t>
            </a:r>
          </a:p>
          <a:p>
            <a:endParaRPr lang="es-MX" dirty="0"/>
          </a:p>
          <a:p>
            <a:pPr lvl="1"/>
            <a:r>
              <a:rPr lang="es-MX" dirty="0"/>
              <a:t>Formato   “</a:t>
            </a:r>
            <a:r>
              <a:rPr lang="es-MX" dirty="0" err="1"/>
              <a:t>clave:valor</a:t>
            </a:r>
            <a:r>
              <a:rPr lang="es-MX" dirty="0"/>
              <a:t>”</a:t>
            </a:r>
          </a:p>
          <a:p>
            <a:pPr lvl="1"/>
            <a:r>
              <a:rPr lang="es-MX" dirty="0" err="1"/>
              <a:t>tel</a:t>
            </a:r>
            <a:r>
              <a:rPr lang="es-MX" dirty="0"/>
              <a:t> = {‘Jack’:4098, ‘Sape’:4139}</a:t>
            </a:r>
          </a:p>
          <a:p>
            <a:pPr lvl="1"/>
            <a:endParaRPr lang="es-MX" dirty="0"/>
          </a:p>
          <a:p>
            <a:pPr marL="457200" lvl="1" indent="0">
              <a:buNone/>
            </a:pPr>
            <a:r>
              <a:rPr lang="es-MX" dirty="0"/>
              <a:t>	</a:t>
            </a:r>
          </a:p>
        </p:txBody>
      </p:sp>
    </p:spTree>
    <p:extLst>
      <p:ext uri="{BB962C8B-B14F-4D97-AF65-F5344CB8AC3E}">
        <p14:creationId xmlns:p14="http://schemas.microsoft.com/office/powerpoint/2010/main" val="6657607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Diccionarios</a:t>
            </a:r>
          </a:p>
        </p:txBody>
      </p:sp>
      <p:pic>
        <p:nvPicPr>
          <p:cNvPr id="4" name="Marcador de contenido 3" descr="Recorte de pantal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2505" y="1699099"/>
            <a:ext cx="5086873" cy="4379673"/>
          </a:xfrm>
        </p:spPr>
      </p:pic>
      <p:sp>
        <p:nvSpPr>
          <p:cNvPr id="5" name="CuadroTexto 4"/>
          <p:cNvSpPr txBox="1"/>
          <p:nvPr/>
        </p:nvSpPr>
        <p:spPr>
          <a:xfrm>
            <a:off x="6268453" y="1853248"/>
            <a:ext cx="4740442" cy="369332"/>
          </a:xfrm>
          <a:prstGeom prst="rect">
            <a:avLst/>
          </a:prstGeom>
          <a:noFill/>
        </p:spPr>
        <p:txBody>
          <a:bodyPr wrap="square" rtlCol="0">
            <a:spAutoFit/>
          </a:bodyPr>
          <a:lstStyle/>
          <a:p>
            <a:r>
              <a:rPr lang="es-MX" dirty="0"/>
              <a:t>Ejemplos de diccionarios en </a:t>
            </a:r>
            <a:r>
              <a:rPr lang="es-MX" dirty="0" err="1"/>
              <a:t>Python</a:t>
            </a:r>
            <a:endParaRPr lang="es-MX" dirty="0"/>
          </a:p>
        </p:txBody>
      </p:sp>
    </p:spTree>
    <p:extLst>
      <p:ext uri="{BB962C8B-B14F-4D97-AF65-F5344CB8AC3E}">
        <p14:creationId xmlns:p14="http://schemas.microsoft.com/office/powerpoint/2010/main" val="457855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Técnicas de iteración</a:t>
            </a:r>
          </a:p>
        </p:txBody>
      </p:sp>
      <p:sp>
        <p:nvSpPr>
          <p:cNvPr id="3" name="Marcador de contenido 2"/>
          <p:cNvSpPr>
            <a:spLocks noGrp="1"/>
          </p:cNvSpPr>
          <p:nvPr>
            <p:ph idx="1"/>
          </p:nvPr>
        </p:nvSpPr>
        <p:spPr/>
        <p:txBody>
          <a:bodyPr/>
          <a:lstStyle/>
          <a:p>
            <a:r>
              <a:rPr lang="es-MX" dirty="0"/>
              <a:t>Cuando se itera sobre un diccionario, se puede obtener al mismo tiempo la clave y su valor</a:t>
            </a:r>
          </a:p>
          <a:p>
            <a:endParaRPr lang="es-MX" dirty="0"/>
          </a:p>
        </p:txBody>
      </p:sp>
      <p:pic>
        <p:nvPicPr>
          <p:cNvPr id="6" name="Imagen 5"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5971" y="3043989"/>
            <a:ext cx="8862341" cy="1576137"/>
          </a:xfrm>
          <a:prstGeom prst="rect">
            <a:avLst/>
          </a:prstGeom>
        </p:spPr>
      </p:pic>
      <p:pic>
        <p:nvPicPr>
          <p:cNvPr id="9" name="Imagen 8"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5971" y="4977696"/>
            <a:ext cx="3658111" cy="1267002"/>
          </a:xfrm>
          <a:prstGeom prst="rect">
            <a:avLst/>
          </a:prstGeom>
        </p:spPr>
      </p:pic>
    </p:spTree>
    <p:extLst>
      <p:ext uri="{BB962C8B-B14F-4D97-AF65-F5344CB8AC3E}">
        <p14:creationId xmlns:p14="http://schemas.microsoft.com/office/powerpoint/2010/main" val="3187759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Técnicas de </a:t>
            </a:r>
            <a:r>
              <a:rPr lang="es-MX" dirty="0" err="1"/>
              <a:t>iteracción</a:t>
            </a:r>
            <a:endParaRPr lang="es-MX" dirty="0"/>
          </a:p>
        </p:txBody>
      </p:sp>
      <p:pic>
        <p:nvPicPr>
          <p:cNvPr id="6" name="Marcador de contenido 5" descr="Recorte de pantal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0623" y="1478144"/>
            <a:ext cx="6357273" cy="2263677"/>
          </a:xfrm>
        </p:spPr>
      </p:pic>
      <p:pic>
        <p:nvPicPr>
          <p:cNvPr id="8" name="Imagen 7"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623" y="4347046"/>
            <a:ext cx="3772426" cy="1629002"/>
          </a:xfrm>
          <a:prstGeom prst="rect">
            <a:avLst/>
          </a:prstGeom>
        </p:spPr>
      </p:pic>
    </p:spTree>
    <p:extLst>
      <p:ext uri="{BB962C8B-B14F-4D97-AF65-F5344CB8AC3E}">
        <p14:creationId xmlns:p14="http://schemas.microsoft.com/office/powerpoint/2010/main" val="1870505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Listado de operaciones con listas</a:t>
            </a:r>
          </a:p>
        </p:txBody>
      </p:sp>
      <p:graphicFrame>
        <p:nvGraphicFramePr>
          <p:cNvPr id="4" name="Tabla 3"/>
          <p:cNvGraphicFramePr>
            <a:graphicFrameLocks noGrp="1"/>
          </p:cNvGraphicFramePr>
          <p:nvPr>
            <p:extLst>
              <p:ext uri="{D42A27DB-BD31-4B8C-83A1-F6EECF244321}">
                <p14:modId xmlns:p14="http://schemas.microsoft.com/office/powerpoint/2010/main" val="573424909"/>
              </p:ext>
            </p:extLst>
          </p:nvPr>
        </p:nvGraphicFramePr>
        <p:xfrm>
          <a:off x="1598864" y="1297180"/>
          <a:ext cx="8128000" cy="42468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70840">
                <a:tc>
                  <a:txBody>
                    <a:bodyPr/>
                    <a:lstStyle/>
                    <a:p>
                      <a:r>
                        <a:rPr lang="es-MX" dirty="0"/>
                        <a:t>Operación</a:t>
                      </a:r>
                    </a:p>
                  </a:txBody>
                  <a:tcPr/>
                </a:tc>
                <a:tc>
                  <a:txBody>
                    <a:bodyPr/>
                    <a:lstStyle/>
                    <a:p>
                      <a:r>
                        <a:rPr lang="es-MX" dirty="0"/>
                        <a:t>Resultado</a:t>
                      </a:r>
                    </a:p>
                  </a:txBody>
                  <a:tcPr/>
                </a:tc>
                <a:extLst>
                  <a:ext uri="{0D108BD9-81ED-4DB2-BD59-A6C34878D82A}">
                    <a16:rowId xmlns:a16="http://schemas.microsoft.com/office/drawing/2014/main" val="10000"/>
                  </a:ext>
                </a:extLst>
              </a:tr>
              <a:tr h="370840">
                <a:tc>
                  <a:txBody>
                    <a:bodyPr/>
                    <a:lstStyle/>
                    <a:p>
                      <a:r>
                        <a:rPr lang="es-MX" dirty="0"/>
                        <a:t>x in s</a:t>
                      </a:r>
                    </a:p>
                  </a:txBody>
                  <a:tcPr/>
                </a:tc>
                <a:tc>
                  <a:txBody>
                    <a:bodyPr/>
                    <a:lstStyle/>
                    <a:p>
                      <a:r>
                        <a:rPr lang="es-MX" dirty="0"/>
                        <a:t>Indica si la variable x se encuentra en s</a:t>
                      </a:r>
                    </a:p>
                  </a:txBody>
                  <a:tcPr/>
                </a:tc>
                <a:extLst>
                  <a:ext uri="{0D108BD9-81ED-4DB2-BD59-A6C34878D82A}">
                    <a16:rowId xmlns:a16="http://schemas.microsoft.com/office/drawing/2014/main" val="10001"/>
                  </a:ext>
                </a:extLst>
              </a:tr>
              <a:tr h="370840">
                <a:tc>
                  <a:txBody>
                    <a:bodyPr/>
                    <a:lstStyle/>
                    <a:p>
                      <a:r>
                        <a:rPr lang="es-MX" dirty="0"/>
                        <a:t>s</a:t>
                      </a:r>
                      <a:r>
                        <a:rPr lang="es-MX" baseline="0" dirty="0"/>
                        <a:t> + t</a:t>
                      </a:r>
                      <a:endParaRPr lang="es-MX" dirty="0"/>
                    </a:p>
                  </a:txBody>
                  <a:tcPr/>
                </a:tc>
                <a:tc>
                  <a:txBody>
                    <a:bodyPr/>
                    <a:lstStyle/>
                    <a:p>
                      <a:r>
                        <a:rPr lang="es-MX" dirty="0"/>
                        <a:t>Concatena las secuencias s y t</a:t>
                      </a:r>
                    </a:p>
                  </a:txBody>
                  <a:tcPr/>
                </a:tc>
                <a:extLst>
                  <a:ext uri="{0D108BD9-81ED-4DB2-BD59-A6C34878D82A}">
                    <a16:rowId xmlns:a16="http://schemas.microsoft.com/office/drawing/2014/main" val="10002"/>
                  </a:ext>
                </a:extLst>
              </a:tr>
              <a:tr h="370840">
                <a:tc>
                  <a:txBody>
                    <a:bodyPr/>
                    <a:lstStyle/>
                    <a:p>
                      <a:r>
                        <a:rPr lang="es-MX" dirty="0"/>
                        <a:t>s*n</a:t>
                      </a:r>
                    </a:p>
                  </a:txBody>
                  <a:tcPr/>
                </a:tc>
                <a:tc>
                  <a:txBody>
                    <a:bodyPr/>
                    <a:lstStyle/>
                    <a:p>
                      <a:r>
                        <a:rPr lang="es-MX" dirty="0"/>
                        <a:t>Concatena</a:t>
                      </a:r>
                      <a:r>
                        <a:rPr lang="es-MX" baseline="0" dirty="0"/>
                        <a:t> n copias de s</a:t>
                      </a:r>
                    </a:p>
                  </a:txBody>
                  <a:tcPr/>
                </a:tc>
                <a:extLst>
                  <a:ext uri="{0D108BD9-81ED-4DB2-BD59-A6C34878D82A}">
                    <a16:rowId xmlns:a16="http://schemas.microsoft.com/office/drawing/2014/main" val="10003"/>
                  </a:ext>
                </a:extLst>
              </a:tr>
              <a:tr h="370840">
                <a:tc>
                  <a:txBody>
                    <a:bodyPr/>
                    <a:lstStyle/>
                    <a:p>
                      <a:r>
                        <a:rPr lang="es-MX" dirty="0"/>
                        <a:t>s[i]</a:t>
                      </a:r>
                    </a:p>
                  </a:txBody>
                  <a:tcPr/>
                </a:tc>
                <a:tc>
                  <a:txBody>
                    <a:bodyPr/>
                    <a:lstStyle/>
                    <a:p>
                      <a:r>
                        <a:rPr lang="es-MX" baseline="0" dirty="0"/>
                        <a:t>Elemento i de s, empezando por 0</a:t>
                      </a:r>
                    </a:p>
                  </a:txBody>
                  <a:tcPr/>
                </a:tc>
                <a:extLst>
                  <a:ext uri="{0D108BD9-81ED-4DB2-BD59-A6C34878D82A}">
                    <a16:rowId xmlns:a16="http://schemas.microsoft.com/office/drawing/2014/main" val="10004"/>
                  </a:ext>
                </a:extLst>
              </a:tr>
              <a:tr h="370840">
                <a:tc>
                  <a:txBody>
                    <a:bodyPr/>
                    <a:lstStyle/>
                    <a:p>
                      <a:r>
                        <a:rPr lang="es-MX" dirty="0"/>
                        <a:t>s[</a:t>
                      </a:r>
                      <a:r>
                        <a:rPr lang="es-MX" dirty="0" err="1"/>
                        <a:t>i:j</a:t>
                      </a:r>
                      <a:r>
                        <a:rPr lang="es-MX" dirty="0"/>
                        <a:t>]</a:t>
                      </a:r>
                    </a:p>
                  </a:txBody>
                  <a:tcPr/>
                </a:tc>
                <a:tc>
                  <a:txBody>
                    <a:bodyPr/>
                    <a:lstStyle/>
                    <a:p>
                      <a:r>
                        <a:rPr lang="es-MX" baseline="0" dirty="0"/>
                        <a:t>Porción de la secuencia s desde i hasta j (no inclusive), con paso k</a:t>
                      </a:r>
                    </a:p>
                  </a:txBody>
                  <a:tcPr/>
                </a:tc>
                <a:extLst>
                  <a:ext uri="{0D108BD9-81ED-4DB2-BD59-A6C34878D82A}">
                    <a16:rowId xmlns:a16="http://schemas.microsoft.com/office/drawing/2014/main" val="10005"/>
                  </a:ext>
                </a:extLst>
              </a:tr>
              <a:tr h="370840">
                <a:tc>
                  <a:txBody>
                    <a:bodyPr/>
                    <a:lstStyle/>
                    <a:p>
                      <a:r>
                        <a:rPr lang="es-MX" dirty="0"/>
                        <a:t>s[</a:t>
                      </a:r>
                      <a:r>
                        <a:rPr lang="es-MX" dirty="0" err="1"/>
                        <a:t>i:j:k</a:t>
                      </a:r>
                      <a:r>
                        <a:rPr lang="es-MX" dirty="0"/>
                        <a:t>]</a:t>
                      </a:r>
                    </a:p>
                  </a:txBody>
                  <a:tcPr/>
                </a:tc>
                <a:tc>
                  <a:txBody>
                    <a:bodyPr/>
                    <a:lstStyle/>
                    <a:p>
                      <a:r>
                        <a:rPr lang="es-MX" baseline="0" dirty="0"/>
                        <a:t>Porción de la secuencia s desde i hasta j (no inclusive) con paso k</a:t>
                      </a:r>
                    </a:p>
                  </a:txBody>
                  <a:tcPr/>
                </a:tc>
                <a:extLst>
                  <a:ext uri="{0D108BD9-81ED-4DB2-BD59-A6C34878D82A}">
                    <a16:rowId xmlns:a16="http://schemas.microsoft.com/office/drawing/2014/main" val="10006"/>
                  </a:ext>
                </a:extLst>
              </a:tr>
              <a:tr h="370840">
                <a:tc>
                  <a:txBody>
                    <a:bodyPr/>
                    <a:lstStyle/>
                    <a:p>
                      <a:r>
                        <a:rPr lang="es-MX" dirty="0" err="1"/>
                        <a:t>len</a:t>
                      </a:r>
                      <a:r>
                        <a:rPr lang="es-MX" dirty="0"/>
                        <a:t>(s)</a:t>
                      </a:r>
                    </a:p>
                  </a:txBody>
                  <a:tcPr/>
                </a:tc>
                <a:tc>
                  <a:txBody>
                    <a:bodyPr/>
                    <a:lstStyle/>
                    <a:p>
                      <a:r>
                        <a:rPr lang="es-MX" baseline="0" dirty="0"/>
                        <a:t>Cantidad de elementos de las secuencias</a:t>
                      </a:r>
                    </a:p>
                  </a:txBody>
                  <a:tcPr/>
                </a:tc>
                <a:extLst>
                  <a:ext uri="{0D108BD9-81ED-4DB2-BD59-A6C34878D82A}">
                    <a16:rowId xmlns:a16="http://schemas.microsoft.com/office/drawing/2014/main" val="10007"/>
                  </a:ext>
                </a:extLst>
              </a:tr>
              <a:tr h="370840">
                <a:tc>
                  <a:txBody>
                    <a:bodyPr/>
                    <a:lstStyle/>
                    <a:p>
                      <a:r>
                        <a:rPr lang="es-MX" dirty="0"/>
                        <a:t>min(s)</a:t>
                      </a:r>
                    </a:p>
                  </a:txBody>
                  <a:tcPr/>
                </a:tc>
                <a:tc>
                  <a:txBody>
                    <a:bodyPr/>
                    <a:lstStyle/>
                    <a:p>
                      <a:r>
                        <a:rPr lang="es-MX" baseline="0" dirty="0"/>
                        <a:t>Mínimo elemento de las secuencias</a:t>
                      </a:r>
                    </a:p>
                  </a:txBody>
                  <a:tcPr/>
                </a:tc>
                <a:extLst>
                  <a:ext uri="{0D108BD9-81ED-4DB2-BD59-A6C34878D82A}">
                    <a16:rowId xmlns:a16="http://schemas.microsoft.com/office/drawing/2014/main" val="10008"/>
                  </a:ext>
                </a:extLst>
              </a:tr>
              <a:tr h="370840">
                <a:tc>
                  <a:txBody>
                    <a:bodyPr/>
                    <a:lstStyle/>
                    <a:p>
                      <a:r>
                        <a:rPr lang="es-MX" dirty="0" err="1"/>
                        <a:t>max</a:t>
                      </a:r>
                      <a:r>
                        <a:rPr lang="es-MX" dirty="0"/>
                        <a:t>(s)</a:t>
                      </a:r>
                    </a:p>
                  </a:txBody>
                  <a:tcPr/>
                </a:tc>
                <a:tc>
                  <a:txBody>
                    <a:bodyPr/>
                    <a:lstStyle/>
                    <a:p>
                      <a:r>
                        <a:rPr lang="es-MX" baseline="0" dirty="0"/>
                        <a:t>Máximo elemento de las secuencias</a:t>
                      </a: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173840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Segmentación de listas</a:t>
            </a:r>
          </a:p>
        </p:txBody>
      </p:sp>
      <p:sp>
        <p:nvSpPr>
          <p:cNvPr id="3" name="Marcador de contenido 2"/>
          <p:cNvSpPr>
            <a:spLocks noGrp="1"/>
          </p:cNvSpPr>
          <p:nvPr>
            <p:ph idx="1"/>
          </p:nvPr>
        </p:nvSpPr>
        <p:spPr/>
        <p:txBody>
          <a:bodyPr/>
          <a:lstStyle/>
          <a:p>
            <a:r>
              <a:rPr lang="es-MX" dirty="0" err="1"/>
              <a:t>Python</a:t>
            </a:r>
            <a:r>
              <a:rPr lang="es-MX" dirty="0"/>
              <a:t> implementa una clase para poder segmentar listas. </a:t>
            </a:r>
          </a:p>
          <a:p>
            <a:r>
              <a:rPr lang="es-MX" dirty="0"/>
              <a:t>Con la segmentación podemos crear nuevas listas a partir de listas existentes</a:t>
            </a:r>
          </a:p>
          <a:p>
            <a:endParaRPr lang="es-MX" dirty="0"/>
          </a:p>
        </p:txBody>
      </p:sp>
      <p:pic>
        <p:nvPicPr>
          <p:cNvPr id="4" name="Imagen 3"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4992" y="3445709"/>
            <a:ext cx="4153480" cy="1409897"/>
          </a:xfrm>
          <a:prstGeom prst="rect">
            <a:avLst/>
          </a:prstGeom>
        </p:spPr>
      </p:pic>
      <p:pic>
        <p:nvPicPr>
          <p:cNvPr id="5" name="Imagen 4"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4992" y="5343015"/>
            <a:ext cx="3658111" cy="1105054"/>
          </a:xfrm>
          <a:prstGeom prst="rect">
            <a:avLst/>
          </a:prstGeom>
        </p:spPr>
      </p:pic>
      <p:pic>
        <p:nvPicPr>
          <p:cNvPr id="6" name="Imagen 5"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0127" y="3445709"/>
            <a:ext cx="3753374" cy="1124107"/>
          </a:xfrm>
          <a:prstGeom prst="rect">
            <a:avLst/>
          </a:prstGeom>
        </p:spPr>
      </p:pic>
    </p:spTree>
    <p:extLst>
      <p:ext uri="{BB962C8B-B14F-4D97-AF65-F5344CB8AC3E}">
        <p14:creationId xmlns:p14="http://schemas.microsoft.com/office/powerpoint/2010/main" val="2027341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Clases en </a:t>
            </a:r>
            <a:r>
              <a:rPr lang="es-MX" dirty="0" err="1"/>
              <a:t>Python</a:t>
            </a:r>
            <a:r>
              <a:rPr lang="es-MX" dirty="0"/>
              <a:t>	</a:t>
            </a:r>
          </a:p>
        </p:txBody>
      </p:sp>
      <p:sp>
        <p:nvSpPr>
          <p:cNvPr id="3" name="Marcador de contenido 2"/>
          <p:cNvSpPr>
            <a:spLocks noGrp="1"/>
          </p:cNvSpPr>
          <p:nvPr>
            <p:ph idx="1"/>
          </p:nvPr>
        </p:nvSpPr>
        <p:spPr/>
        <p:txBody>
          <a:bodyPr/>
          <a:lstStyle/>
          <a:p>
            <a:r>
              <a:rPr lang="es-MX" dirty="0"/>
              <a:t>Las clases definen un nuevo tipo de objeto.</a:t>
            </a:r>
          </a:p>
          <a:p>
            <a:r>
              <a:rPr lang="es-MX" dirty="0"/>
              <a:t>Las clases contiene atributos y funciones al igual que C++</a:t>
            </a:r>
          </a:p>
          <a:p>
            <a:r>
              <a:rPr lang="es-MX" dirty="0"/>
              <a:t>Las clases en </a:t>
            </a:r>
            <a:r>
              <a:rPr lang="es-MX" dirty="0" err="1"/>
              <a:t>Python</a:t>
            </a:r>
            <a:r>
              <a:rPr lang="es-MX" dirty="0"/>
              <a:t> proveen todas las características normales de la Programación Orientada a Objetos</a:t>
            </a:r>
          </a:p>
          <a:p>
            <a:pPr lvl="1"/>
            <a:r>
              <a:rPr lang="es-MX" dirty="0"/>
              <a:t>Herencia de clases permite </a:t>
            </a:r>
            <a:r>
              <a:rPr lang="es-MX" dirty="0" err="1"/>
              <a:t>multiples</a:t>
            </a:r>
            <a:r>
              <a:rPr lang="es-MX" dirty="0"/>
              <a:t> clases base</a:t>
            </a:r>
          </a:p>
          <a:p>
            <a:r>
              <a:rPr lang="es-MX" dirty="0"/>
              <a:t>Las definiciones de clases, al igual que las definiciones de funciones deben ejecutarse antes de que antes de que tengan efecto alguno.</a:t>
            </a:r>
          </a:p>
          <a:p>
            <a:r>
              <a:rPr lang="es-MX" dirty="0"/>
              <a:t>Es posible definir una clase dentro de un </a:t>
            </a:r>
            <a:r>
              <a:rPr lang="es-MX" dirty="0" err="1"/>
              <a:t>if</a:t>
            </a:r>
            <a:r>
              <a:rPr lang="es-MX" dirty="0"/>
              <a:t> o dentro de una función</a:t>
            </a:r>
          </a:p>
        </p:txBody>
      </p:sp>
    </p:spTree>
    <p:extLst>
      <p:ext uri="{BB962C8B-B14F-4D97-AF65-F5344CB8AC3E}">
        <p14:creationId xmlns:p14="http://schemas.microsoft.com/office/powerpoint/2010/main" val="1503175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Objeto clase</a:t>
            </a:r>
          </a:p>
        </p:txBody>
      </p:sp>
      <p:sp>
        <p:nvSpPr>
          <p:cNvPr id="3" name="Marcador de contenido 2"/>
          <p:cNvSpPr>
            <a:spLocks noGrp="1"/>
          </p:cNvSpPr>
          <p:nvPr>
            <p:ph idx="1"/>
          </p:nvPr>
        </p:nvSpPr>
        <p:spPr/>
        <p:txBody>
          <a:bodyPr/>
          <a:lstStyle/>
          <a:p>
            <a:r>
              <a:rPr lang="es-MX" dirty="0"/>
              <a:t>Los objetos de clases soportan dos tipos de operaciones:</a:t>
            </a:r>
          </a:p>
          <a:p>
            <a:endParaRPr lang="es-MX" dirty="0"/>
          </a:p>
          <a:p>
            <a:pPr lvl="1"/>
            <a:r>
              <a:rPr lang="es-MX" dirty="0"/>
              <a:t>Hacer referencia a tributos</a:t>
            </a:r>
          </a:p>
          <a:p>
            <a:pPr marL="457200" lvl="1" indent="0">
              <a:buNone/>
            </a:pPr>
            <a:endParaRPr lang="es-MX" dirty="0"/>
          </a:p>
          <a:p>
            <a:pPr marL="457200" lvl="1" indent="0">
              <a:buNone/>
            </a:pPr>
            <a:r>
              <a:rPr lang="es-MX" dirty="0"/>
              <a:t>			</a:t>
            </a:r>
            <a:r>
              <a:rPr lang="es-MX" dirty="0" err="1"/>
              <a:t>objeto.atributo</a:t>
            </a:r>
            <a:r>
              <a:rPr lang="es-MX" dirty="0"/>
              <a:t>  //hace referencia a algún atributo de la clase</a:t>
            </a:r>
          </a:p>
          <a:p>
            <a:pPr marL="457200" lvl="1" indent="0">
              <a:buNone/>
            </a:pPr>
            <a:r>
              <a:rPr lang="es-MX" dirty="0"/>
              <a:t>			</a:t>
            </a:r>
          </a:p>
          <a:p>
            <a:pPr lvl="1"/>
            <a:r>
              <a:rPr lang="es-MX" dirty="0"/>
              <a:t>Instanciación</a:t>
            </a:r>
          </a:p>
          <a:p>
            <a:pPr lvl="1"/>
            <a:endParaRPr lang="es-MX" dirty="0"/>
          </a:p>
          <a:p>
            <a:pPr marL="1828800" lvl="4" indent="0">
              <a:buNone/>
            </a:pPr>
            <a:r>
              <a:rPr lang="es-MX" dirty="0"/>
              <a:t>Objeto = </a:t>
            </a:r>
            <a:r>
              <a:rPr lang="es-MX" dirty="0" err="1"/>
              <a:t>MiClase</a:t>
            </a:r>
            <a:r>
              <a:rPr lang="es-MX" dirty="0"/>
              <a:t>() //Crea una instancia de la clase “</a:t>
            </a:r>
            <a:r>
              <a:rPr lang="es-MX" dirty="0" err="1"/>
              <a:t>MiClase</a:t>
            </a:r>
            <a:r>
              <a:rPr lang="es-MX" dirty="0"/>
              <a:t>”</a:t>
            </a:r>
          </a:p>
          <a:p>
            <a:pPr marL="457200" lvl="1" indent="0">
              <a:buNone/>
            </a:pPr>
            <a:endParaRPr lang="es-MX" dirty="0"/>
          </a:p>
        </p:txBody>
      </p:sp>
    </p:spTree>
    <p:extLst>
      <p:ext uri="{BB962C8B-B14F-4D97-AF65-F5344CB8AC3E}">
        <p14:creationId xmlns:p14="http://schemas.microsoft.com/office/powerpoint/2010/main" val="3875323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3978" y="2675731"/>
            <a:ext cx="10515600" cy="1325563"/>
          </a:xfrm>
        </p:spPr>
        <p:txBody>
          <a:bodyPr/>
          <a:lstStyle/>
          <a:p>
            <a:pPr algn="ctr"/>
            <a:r>
              <a:rPr lang="es-MX" dirty="0"/>
              <a:t>Introducción a </a:t>
            </a:r>
            <a:r>
              <a:rPr lang="es-MX" dirty="0" err="1"/>
              <a:t>Python</a:t>
            </a:r>
            <a:endParaRPr lang="es-MX" dirty="0"/>
          </a:p>
        </p:txBody>
      </p:sp>
      <p:sp>
        <p:nvSpPr>
          <p:cNvPr id="3" name="Marcador de contenido 2"/>
          <p:cNvSpPr>
            <a:spLocks noGrp="1"/>
          </p:cNvSpPr>
          <p:nvPr>
            <p:ph idx="1"/>
          </p:nvPr>
        </p:nvSpPr>
        <p:spPr/>
        <p:txBody>
          <a:bodyPr/>
          <a:lstStyle/>
          <a:p>
            <a:endParaRPr lang="es-MX" dirty="0"/>
          </a:p>
        </p:txBody>
      </p:sp>
    </p:spTree>
    <p:extLst>
      <p:ext uri="{BB962C8B-B14F-4D97-AF65-F5344CB8AC3E}">
        <p14:creationId xmlns:p14="http://schemas.microsoft.com/office/powerpoint/2010/main" val="2103055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Constructor</a:t>
            </a:r>
          </a:p>
        </p:txBody>
      </p:sp>
      <p:sp>
        <p:nvSpPr>
          <p:cNvPr id="3" name="Marcador de contenido 2"/>
          <p:cNvSpPr>
            <a:spLocks noGrp="1"/>
          </p:cNvSpPr>
          <p:nvPr>
            <p:ph idx="1"/>
          </p:nvPr>
        </p:nvSpPr>
        <p:spPr/>
        <p:txBody>
          <a:bodyPr/>
          <a:lstStyle/>
          <a:p>
            <a:r>
              <a:rPr lang="es-MX" dirty="0"/>
              <a:t>En </a:t>
            </a:r>
            <a:r>
              <a:rPr lang="es-MX" dirty="0" err="1"/>
              <a:t>python</a:t>
            </a:r>
            <a:r>
              <a:rPr lang="es-MX" dirty="0"/>
              <a:t>, </a:t>
            </a:r>
            <a:r>
              <a:rPr lang="es-MX" dirty="0" err="1"/>
              <a:t>exite</a:t>
            </a:r>
            <a:r>
              <a:rPr lang="es-MX" dirty="0"/>
              <a:t> un método que puede invocarse al momento de hacer una instancia de la misma su nombre es:</a:t>
            </a:r>
          </a:p>
          <a:p>
            <a:pPr lvl="2"/>
            <a:r>
              <a:rPr lang="es-MX" dirty="0"/>
              <a:t> ___</a:t>
            </a:r>
            <a:r>
              <a:rPr lang="es-MX" dirty="0" err="1"/>
              <a:t>init</a:t>
            </a:r>
            <a:r>
              <a:rPr lang="es-MX" dirty="0"/>
              <a:t>__() </a:t>
            </a:r>
          </a:p>
          <a:p>
            <a:pPr marL="914400" lvl="2" indent="0">
              <a:buNone/>
            </a:pPr>
            <a:endParaRPr lang="es-MX" dirty="0"/>
          </a:p>
        </p:txBody>
      </p:sp>
      <p:pic>
        <p:nvPicPr>
          <p:cNvPr id="4" name="Imagen 3"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8381" y="3591098"/>
            <a:ext cx="9228621" cy="2493818"/>
          </a:xfrm>
          <a:prstGeom prst="rect">
            <a:avLst/>
          </a:prstGeom>
        </p:spPr>
      </p:pic>
    </p:spTree>
    <p:extLst>
      <p:ext uri="{BB962C8B-B14F-4D97-AF65-F5344CB8AC3E}">
        <p14:creationId xmlns:p14="http://schemas.microsoft.com/office/powerpoint/2010/main" val="2312570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Definición de funciones	</a:t>
            </a:r>
          </a:p>
        </p:txBody>
      </p:sp>
      <p:sp>
        <p:nvSpPr>
          <p:cNvPr id="3" name="Marcador de contenido 2"/>
          <p:cNvSpPr>
            <a:spLocks noGrp="1"/>
          </p:cNvSpPr>
          <p:nvPr>
            <p:ph idx="1"/>
          </p:nvPr>
        </p:nvSpPr>
        <p:spPr/>
        <p:txBody>
          <a:bodyPr/>
          <a:lstStyle/>
          <a:p>
            <a:r>
              <a:rPr lang="es-MX" dirty="0"/>
              <a:t>La definición de clases en </a:t>
            </a:r>
            <a:r>
              <a:rPr lang="es-MX" dirty="0" err="1"/>
              <a:t>Python</a:t>
            </a:r>
            <a:r>
              <a:rPr lang="es-MX" dirty="0"/>
              <a:t> va precedida de la palabra “</a:t>
            </a:r>
            <a:r>
              <a:rPr lang="es-MX" dirty="0" err="1"/>
              <a:t>def</a:t>
            </a:r>
            <a:r>
              <a:rPr lang="es-MX" dirty="0"/>
              <a:t>”, por ejemplo:</a:t>
            </a:r>
          </a:p>
        </p:txBody>
      </p:sp>
      <p:pic>
        <p:nvPicPr>
          <p:cNvPr id="4" name="Imagen 3"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2364" y="3134650"/>
            <a:ext cx="4738559" cy="2463471"/>
          </a:xfrm>
          <a:prstGeom prst="rect">
            <a:avLst/>
          </a:prstGeom>
        </p:spPr>
      </p:pic>
    </p:spTree>
    <p:extLst>
      <p:ext uri="{BB962C8B-B14F-4D97-AF65-F5344CB8AC3E}">
        <p14:creationId xmlns:p14="http://schemas.microsoft.com/office/powerpoint/2010/main" val="1873240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Herencia</a:t>
            </a:r>
          </a:p>
        </p:txBody>
      </p:sp>
      <p:sp>
        <p:nvSpPr>
          <p:cNvPr id="3" name="Marcador de contenido 2"/>
          <p:cNvSpPr>
            <a:spLocks noGrp="1"/>
          </p:cNvSpPr>
          <p:nvPr>
            <p:ph idx="1"/>
          </p:nvPr>
        </p:nvSpPr>
        <p:spPr/>
        <p:txBody>
          <a:bodyPr/>
          <a:lstStyle/>
          <a:p>
            <a:r>
              <a:rPr lang="es-MX" dirty="0"/>
              <a:t>La herencia es una de las cualidades más importantes de la programación orientada a objetos.</a:t>
            </a:r>
          </a:p>
          <a:p>
            <a:r>
              <a:rPr lang="es-MX" dirty="0"/>
              <a:t>La herencia permite a los programadores crear una clase general primero y luego más tarde crear clases más especializadas que re-utilicen código de la clase general</a:t>
            </a:r>
          </a:p>
          <a:p>
            <a:r>
              <a:rPr lang="es-MX" dirty="0"/>
              <a:t>Las clases pueden heredar de una o varias clases base a la vez.</a:t>
            </a:r>
          </a:p>
          <a:p>
            <a:endParaRPr lang="es-MX" dirty="0"/>
          </a:p>
        </p:txBody>
      </p:sp>
    </p:spTree>
    <p:extLst>
      <p:ext uri="{BB962C8B-B14F-4D97-AF65-F5344CB8AC3E}">
        <p14:creationId xmlns:p14="http://schemas.microsoft.com/office/powerpoint/2010/main" val="3828863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Herencia, sintaxis</a:t>
            </a:r>
          </a:p>
        </p:txBody>
      </p:sp>
      <p:pic>
        <p:nvPicPr>
          <p:cNvPr id="4" name="Marcador de contenido 3" descr="Recorte de pantal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987" y="1853248"/>
            <a:ext cx="6868096" cy="2832835"/>
          </a:xfrm>
        </p:spPr>
      </p:pic>
    </p:spTree>
    <p:extLst>
      <p:ext uri="{BB962C8B-B14F-4D97-AF65-F5344CB8AC3E}">
        <p14:creationId xmlns:p14="http://schemas.microsoft.com/office/powerpoint/2010/main" val="21521680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Ejemplo, herencia</a:t>
            </a:r>
          </a:p>
        </p:txBody>
      </p:sp>
      <p:pic>
        <p:nvPicPr>
          <p:cNvPr id="4" name="Marcador de contenido 3" descr="Recorte de pantal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1295447"/>
            <a:ext cx="7995545" cy="4639839"/>
          </a:xfrm>
        </p:spPr>
      </p:pic>
      <p:sp>
        <p:nvSpPr>
          <p:cNvPr id="5" name="CuadroTexto 4"/>
          <p:cNvSpPr txBox="1"/>
          <p:nvPr/>
        </p:nvSpPr>
        <p:spPr>
          <a:xfrm>
            <a:off x="8861367" y="2842952"/>
            <a:ext cx="2726574" cy="1200329"/>
          </a:xfrm>
          <a:prstGeom prst="rect">
            <a:avLst/>
          </a:prstGeom>
          <a:noFill/>
        </p:spPr>
        <p:txBody>
          <a:bodyPr wrap="square" rtlCol="0">
            <a:spAutoFit/>
          </a:bodyPr>
          <a:lstStyle/>
          <a:p>
            <a:r>
              <a:rPr lang="es-MX" dirty="0"/>
              <a:t>En este ejemplo la clase “Persona” hereda de la clase base “</a:t>
            </a:r>
            <a:r>
              <a:rPr lang="es-MX" dirty="0" err="1"/>
              <a:t>object</a:t>
            </a:r>
            <a:r>
              <a:rPr lang="es-MX" dirty="0"/>
              <a:t>”</a:t>
            </a:r>
          </a:p>
        </p:txBody>
      </p:sp>
    </p:spTree>
    <p:extLst>
      <p:ext uri="{BB962C8B-B14F-4D97-AF65-F5344CB8AC3E}">
        <p14:creationId xmlns:p14="http://schemas.microsoft.com/office/powerpoint/2010/main" val="4272267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Herencia múltiple</a:t>
            </a:r>
          </a:p>
        </p:txBody>
      </p:sp>
      <p:sp>
        <p:nvSpPr>
          <p:cNvPr id="3" name="Marcador de contenido 2"/>
          <p:cNvSpPr>
            <a:spLocks noGrp="1"/>
          </p:cNvSpPr>
          <p:nvPr>
            <p:ph idx="1"/>
          </p:nvPr>
        </p:nvSpPr>
        <p:spPr/>
        <p:txBody>
          <a:bodyPr/>
          <a:lstStyle/>
          <a:p>
            <a:r>
              <a:rPr lang="es-MX" dirty="0"/>
              <a:t>A diferencia de lenguajes como Java y C#, el lenguaje </a:t>
            </a:r>
            <a:r>
              <a:rPr lang="es-MX" dirty="0" err="1"/>
              <a:t>Python</a:t>
            </a:r>
            <a:r>
              <a:rPr lang="es-MX" dirty="0"/>
              <a:t> permite la herencia múltiple:</a:t>
            </a:r>
          </a:p>
        </p:txBody>
      </p:sp>
    </p:spTree>
    <p:extLst>
      <p:ext uri="{BB962C8B-B14F-4D97-AF65-F5344CB8AC3E}">
        <p14:creationId xmlns:p14="http://schemas.microsoft.com/office/powerpoint/2010/main" val="4288725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DC6C66-038E-40B0-A806-3F1CF816F2AC}"/>
              </a:ext>
            </a:extLst>
          </p:cNvPr>
          <p:cNvSpPr>
            <a:spLocks noGrp="1"/>
          </p:cNvSpPr>
          <p:nvPr>
            <p:ph type="title"/>
          </p:nvPr>
        </p:nvSpPr>
        <p:spPr/>
        <p:txBody>
          <a:bodyPr/>
          <a:lstStyle/>
          <a:p>
            <a:r>
              <a:rPr lang="es-MX" dirty="0"/>
              <a:t>Bibliotecas para hacer </a:t>
            </a:r>
            <a:r>
              <a:rPr lang="es-MX" dirty="0" err="1"/>
              <a:t>analisis</a:t>
            </a:r>
            <a:r>
              <a:rPr lang="es-MX" dirty="0"/>
              <a:t> de datos en Python</a:t>
            </a:r>
          </a:p>
        </p:txBody>
      </p:sp>
      <p:sp>
        <p:nvSpPr>
          <p:cNvPr id="3" name="Marcador de contenido 2">
            <a:extLst>
              <a:ext uri="{FF2B5EF4-FFF2-40B4-BE49-F238E27FC236}">
                <a16:creationId xmlns:a16="http://schemas.microsoft.com/office/drawing/2014/main" id="{55DE355B-1CD2-4D5B-8C61-A36FB935952A}"/>
              </a:ext>
            </a:extLst>
          </p:cNvPr>
          <p:cNvSpPr>
            <a:spLocks noGrp="1"/>
          </p:cNvSpPr>
          <p:nvPr>
            <p:ph idx="1"/>
          </p:nvPr>
        </p:nvSpPr>
        <p:spPr/>
        <p:txBody>
          <a:bodyPr/>
          <a:lstStyle/>
          <a:p>
            <a:pPr algn="just"/>
            <a:r>
              <a:rPr lang="es-MX" b="1" dirty="0" err="1"/>
              <a:t>NumPy</a:t>
            </a:r>
            <a:r>
              <a:rPr lang="es-MX" b="1" dirty="0"/>
              <a:t> significa </a:t>
            </a:r>
            <a:r>
              <a:rPr lang="es-MX" b="1" dirty="0" err="1"/>
              <a:t>Numerical</a:t>
            </a:r>
            <a:r>
              <a:rPr lang="es-MX" b="1" dirty="0"/>
              <a:t> Python</a:t>
            </a:r>
            <a:r>
              <a:rPr lang="es-MX" dirty="0"/>
              <a:t>. La característica más poderosa de </a:t>
            </a:r>
            <a:r>
              <a:rPr lang="es-MX" dirty="0" err="1"/>
              <a:t>NumPy</a:t>
            </a:r>
            <a:r>
              <a:rPr lang="es-MX" dirty="0"/>
              <a:t> es la matriz n-dimensional. Esta biblioteca también contiene funciones básicas de álgebra lineal, transformadas de Fourier, capacidades avanzadas de números aleatorios y herramientas para la integración con otros lenguajes de bajo nivel como Fortran, C y C ++.</a:t>
            </a:r>
          </a:p>
        </p:txBody>
      </p:sp>
    </p:spTree>
    <p:extLst>
      <p:ext uri="{BB962C8B-B14F-4D97-AF65-F5344CB8AC3E}">
        <p14:creationId xmlns:p14="http://schemas.microsoft.com/office/powerpoint/2010/main" val="1601764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DC6C66-038E-40B0-A806-3F1CF816F2AC}"/>
              </a:ext>
            </a:extLst>
          </p:cNvPr>
          <p:cNvSpPr>
            <a:spLocks noGrp="1"/>
          </p:cNvSpPr>
          <p:nvPr>
            <p:ph type="title"/>
          </p:nvPr>
        </p:nvSpPr>
        <p:spPr/>
        <p:txBody>
          <a:bodyPr/>
          <a:lstStyle/>
          <a:p>
            <a:r>
              <a:rPr lang="es-MX" dirty="0"/>
              <a:t>Bibliotecas para hacer </a:t>
            </a:r>
            <a:r>
              <a:rPr lang="es-MX" dirty="0" err="1"/>
              <a:t>analisis</a:t>
            </a:r>
            <a:r>
              <a:rPr lang="es-MX" dirty="0"/>
              <a:t> de datos en Python</a:t>
            </a:r>
          </a:p>
        </p:txBody>
      </p:sp>
      <p:sp>
        <p:nvSpPr>
          <p:cNvPr id="3" name="Marcador de contenido 2">
            <a:extLst>
              <a:ext uri="{FF2B5EF4-FFF2-40B4-BE49-F238E27FC236}">
                <a16:creationId xmlns:a16="http://schemas.microsoft.com/office/drawing/2014/main" id="{55DE355B-1CD2-4D5B-8C61-A36FB935952A}"/>
              </a:ext>
            </a:extLst>
          </p:cNvPr>
          <p:cNvSpPr>
            <a:spLocks noGrp="1"/>
          </p:cNvSpPr>
          <p:nvPr>
            <p:ph idx="1"/>
          </p:nvPr>
        </p:nvSpPr>
        <p:spPr/>
        <p:txBody>
          <a:bodyPr/>
          <a:lstStyle/>
          <a:p>
            <a:pPr algn="just"/>
            <a:r>
              <a:rPr lang="es-MX" b="1" dirty="0" err="1"/>
              <a:t>SciPy</a:t>
            </a:r>
            <a:r>
              <a:rPr lang="es-MX" b="1" dirty="0"/>
              <a:t> significa </a:t>
            </a:r>
            <a:r>
              <a:rPr lang="es-MX" b="1" dirty="0" err="1"/>
              <a:t>Scientific</a:t>
            </a:r>
            <a:r>
              <a:rPr lang="es-MX" b="1" dirty="0"/>
              <a:t> Python</a:t>
            </a:r>
            <a:r>
              <a:rPr lang="es-MX" dirty="0"/>
              <a:t>. </a:t>
            </a:r>
            <a:r>
              <a:rPr lang="es-MX" dirty="0" err="1"/>
              <a:t>SciPy</a:t>
            </a:r>
            <a:r>
              <a:rPr lang="es-MX" dirty="0"/>
              <a:t> se basa en </a:t>
            </a:r>
            <a:r>
              <a:rPr lang="es-MX" dirty="0" err="1"/>
              <a:t>NumPy</a:t>
            </a:r>
            <a:r>
              <a:rPr lang="es-MX" dirty="0"/>
              <a:t>. Es una de las bibliotecas más útiles para una variedad de módulos de ciencia e ingeniería de alto nivel como la transformada de Fourier discreta, el álgebra lineal, la optimización y las matrices dispersas.</a:t>
            </a:r>
          </a:p>
        </p:txBody>
      </p:sp>
    </p:spTree>
    <p:extLst>
      <p:ext uri="{BB962C8B-B14F-4D97-AF65-F5344CB8AC3E}">
        <p14:creationId xmlns:p14="http://schemas.microsoft.com/office/powerpoint/2010/main" val="1602573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DC6C66-038E-40B0-A806-3F1CF816F2AC}"/>
              </a:ext>
            </a:extLst>
          </p:cNvPr>
          <p:cNvSpPr>
            <a:spLocks noGrp="1"/>
          </p:cNvSpPr>
          <p:nvPr>
            <p:ph type="title"/>
          </p:nvPr>
        </p:nvSpPr>
        <p:spPr/>
        <p:txBody>
          <a:bodyPr/>
          <a:lstStyle/>
          <a:p>
            <a:r>
              <a:rPr lang="es-MX" dirty="0"/>
              <a:t>Bibliotecas para hacer </a:t>
            </a:r>
            <a:r>
              <a:rPr lang="es-MX" dirty="0" err="1"/>
              <a:t>analisis</a:t>
            </a:r>
            <a:r>
              <a:rPr lang="es-MX" dirty="0"/>
              <a:t> de datos en Python</a:t>
            </a:r>
          </a:p>
        </p:txBody>
      </p:sp>
      <p:sp>
        <p:nvSpPr>
          <p:cNvPr id="3" name="Marcador de contenido 2">
            <a:extLst>
              <a:ext uri="{FF2B5EF4-FFF2-40B4-BE49-F238E27FC236}">
                <a16:creationId xmlns:a16="http://schemas.microsoft.com/office/drawing/2014/main" id="{55DE355B-1CD2-4D5B-8C61-A36FB935952A}"/>
              </a:ext>
            </a:extLst>
          </p:cNvPr>
          <p:cNvSpPr>
            <a:spLocks noGrp="1"/>
          </p:cNvSpPr>
          <p:nvPr>
            <p:ph idx="1"/>
          </p:nvPr>
        </p:nvSpPr>
        <p:spPr/>
        <p:txBody>
          <a:bodyPr/>
          <a:lstStyle/>
          <a:p>
            <a:pPr algn="just"/>
            <a:r>
              <a:rPr lang="es-MX" b="1" dirty="0" err="1"/>
              <a:t>Matplotlib</a:t>
            </a:r>
            <a:r>
              <a:rPr lang="es-MX" dirty="0"/>
              <a:t> para trazar una gran variedad de gráficos, desde histogramas hasta trazados de líneas para gráficos de calor.</a:t>
            </a:r>
          </a:p>
        </p:txBody>
      </p:sp>
    </p:spTree>
    <p:extLst>
      <p:ext uri="{BB962C8B-B14F-4D97-AF65-F5344CB8AC3E}">
        <p14:creationId xmlns:p14="http://schemas.microsoft.com/office/powerpoint/2010/main" val="35767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DC6C66-038E-40B0-A806-3F1CF816F2AC}"/>
              </a:ext>
            </a:extLst>
          </p:cNvPr>
          <p:cNvSpPr>
            <a:spLocks noGrp="1"/>
          </p:cNvSpPr>
          <p:nvPr>
            <p:ph type="title"/>
          </p:nvPr>
        </p:nvSpPr>
        <p:spPr/>
        <p:txBody>
          <a:bodyPr/>
          <a:lstStyle/>
          <a:p>
            <a:r>
              <a:rPr lang="es-MX" dirty="0"/>
              <a:t>Bibliotecas para hacer </a:t>
            </a:r>
            <a:r>
              <a:rPr lang="es-MX" dirty="0" err="1"/>
              <a:t>analisis</a:t>
            </a:r>
            <a:r>
              <a:rPr lang="es-MX" dirty="0"/>
              <a:t> de datos en Python</a:t>
            </a:r>
          </a:p>
        </p:txBody>
      </p:sp>
      <p:sp>
        <p:nvSpPr>
          <p:cNvPr id="3" name="Marcador de contenido 2">
            <a:extLst>
              <a:ext uri="{FF2B5EF4-FFF2-40B4-BE49-F238E27FC236}">
                <a16:creationId xmlns:a16="http://schemas.microsoft.com/office/drawing/2014/main" id="{55DE355B-1CD2-4D5B-8C61-A36FB935952A}"/>
              </a:ext>
            </a:extLst>
          </p:cNvPr>
          <p:cNvSpPr>
            <a:spLocks noGrp="1"/>
          </p:cNvSpPr>
          <p:nvPr>
            <p:ph idx="1"/>
          </p:nvPr>
        </p:nvSpPr>
        <p:spPr/>
        <p:txBody>
          <a:bodyPr/>
          <a:lstStyle/>
          <a:p>
            <a:pPr algn="just"/>
            <a:r>
              <a:rPr lang="es-MX" b="1" dirty="0" err="1"/>
              <a:t>Matplotlib</a:t>
            </a:r>
            <a:r>
              <a:rPr lang="es-MX" dirty="0"/>
              <a:t> para trazar una gran variedad de gráficos, desde histogramas hasta trazados de líneas para gráficos de calor.</a:t>
            </a:r>
          </a:p>
        </p:txBody>
      </p:sp>
    </p:spTree>
    <p:extLst>
      <p:ext uri="{BB962C8B-B14F-4D97-AF65-F5344CB8AC3E}">
        <p14:creationId xmlns:p14="http://schemas.microsoft.com/office/powerpoint/2010/main" val="2621161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907E470A-25F4-47D0-8FEC-EE9FD606BB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6220E63-99E1-482A-A0A6-B47EB4BF879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7" name="Color Cover">
              <a:extLst>
                <a:ext uri="{FF2B5EF4-FFF2-40B4-BE49-F238E27FC236}">
                  <a16:creationId xmlns:a16="http://schemas.microsoft.com/office/drawing/2014/main" id="{F8610896-EA5E-4BE8-8398-C1AFC0490A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Cover">
              <a:extLst>
                <a:ext uri="{FF2B5EF4-FFF2-40B4-BE49-F238E27FC236}">
                  <a16:creationId xmlns:a16="http://schemas.microsoft.com/office/drawing/2014/main" id="{F44E9794-9C4B-427F-BB50-89D893347DE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8618EE54-271A-4FE8-B6B3-D0FCF55A7A0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26" name="Color">
              <a:extLst>
                <a:ext uri="{FF2B5EF4-FFF2-40B4-BE49-F238E27FC236}">
                  <a16:creationId xmlns:a16="http://schemas.microsoft.com/office/drawing/2014/main" id="{ECA6F781-4382-4525-9DA8-9D66605F877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209C186B-2883-498E-A176-6B60F8B51B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ítulo 1"/>
          <p:cNvSpPr>
            <a:spLocks noGrp="1"/>
          </p:cNvSpPr>
          <p:nvPr>
            <p:ph type="title"/>
          </p:nvPr>
        </p:nvSpPr>
        <p:spPr>
          <a:xfrm>
            <a:off x="1014984" y="891712"/>
            <a:ext cx="5309616" cy="5160789"/>
          </a:xfrm>
        </p:spPr>
        <p:txBody>
          <a:bodyPr anchor="ctr">
            <a:normAutofit/>
          </a:bodyPr>
          <a:lstStyle/>
          <a:p>
            <a:r>
              <a:rPr lang="es-MX" sz="4800">
                <a:solidFill>
                  <a:schemeClr val="bg1"/>
                </a:solidFill>
              </a:rPr>
              <a:t>Tipos de variables en Python</a:t>
            </a:r>
          </a:p>
        </p:txBody>
      </p:sp>
      <p:sp>
        <p:nvSpPr>
          <p:cNvPr id="3" name="Marcador de contenido 2"/>
          <p:cNvSpPr>
            <a:spLocks noGrp="1"/>
          </p:cNvSpPr>
          <p:nvPr>
            <p:ph idx="1"/>
          </p:nvPr>
        </p:nvSpPr>
        <p:spPr>
          <a:xfrm>
            <a:off x="6412302" y="891713"/>
            <a:ext cx="4584882" cy="5160790"/>
          </a:xfrm>
        </p:spPr>
        <p:txBody>
          <a:bodyPr anchor="ctr">
            <a:normAutofit/>
          </a:bodyPr>
          <a:lstStyle/>
          <a:p>
            <a:r>
              <a:rPr lang="es-MX" sz="1800">
                <a:solidFill>
                  <a:schemeClr val="bg1"/>
                </a:solidFill>
              </a:rPr>
              <a:t>Los números enteros pueden ser expresados como:</a:t>
            </a:r>
          </a:p>
          <a:p>
            <a:endParaRPr lang="es-MX" sz="1800">
              <a:solidFill>
                <a:schemeClr val="bg1"/>
              </a:solidFill>
            </a:endParaRPr>
          </a:p>
          <a:p>
            <a:pPr lvl="1"/>
            <a:r>
              <a:rPr lang="es-MX" sz="1800">
                <a:solidFill>
                  <a:schemeClr val="bg1"/>
                </a:solidFill>
              </a:rPr>
              <a:t>Decimal 24, 60</a:t>
            </a:r>
          </a:p>
          <a:p>
            <a:pPr lvl="1"/>
            <a:r>
              <a:rPr lang="es-MX" sz="1800">
                <a:solidFill>
                  <a:schemeClr val="bg1"/>
                </a:solidFill>
              </a:rPr>
              <a:t>Binario 0b010011, 0b1101</a:t>
            </a:r>
          </a:p>
          <a:p>
            <a:pPr lvl="1"/>
            <a:r>
              <a:rPr lang="es-MX" sz="1800">
                <a:solidFill>
                  <a:schemeClr val="bg1"/>
                </a:solidFill>
              </a:rPr>
              <a:t>Hexadecimal: 0x18, 0x3cf4</a:t>
            </a:r>
          </a:p>
          <a:p>
            <a:pPr lvl="1"/>
            <a:r>
              <a:rPr lang="es-MX" sz="1800">
                <a:solidFill>
                  <a:schemeClr val="bg1"/>
                </a:solidFill>
              </a:rPr>
              <a:t>Octal:   030, 074</a:t>
            </a:r>
          </a:p>
          <a:p>
            <a:pPr marL="457200" lvl="1" indent="0">
              <a:buNone/>
            </a:pPr>
            <a:endParaRPr lang="es-MX" sz="1800">
              <a:solidFill>
                <a:schemeClr val="bg1"/>
              </a:solidFill>
            </a:endParaRPr>
          </a:p>
        </p:txBody>
      </p:sp>
    </p:spTree>
    <p:extLst>
      <p:ext uri="{BB962C8B-B14F-4D97-AF65-F5344CB8AC3E}">
        <p14:creationId xmlns:p14="http://schemas.microsoft.com/office/powerpoint/2010/main" val="88349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DC6C66-038E-40B0-A806-3F1CF816F2AC}"/>
              </a:ext>
            </a:extLst>
          </p:cNvPr>
          <p:cNvSpPr>
            <a:spLocks noGrp="1"/>
          </p:cNvSpPr>
          <p:nvPr>
            <p:ph type="title"/>
          </p:nvPr>
        </p:nvSpPr>
        <p:spPr/>
        <p:txBody>
          <a:bodyPr/>
          <a:lstStyle/>
          <a:p>
            <a:r>
              <a:rPr lang="es-MX" dirty="0"/>
              <a:t>Bibliotecas para hacer </a:t>
            </a:r>
            <a:r>
              <a:rPr lang="es-MX" dirty="0" err="1"/>
              <a:t>analisis</a:t>
            </a:r>
            <a:r>
              <a:rPr lang="es-MX" dirty="0"/>
              <a:t> de datos en Python</a:t>
            </a:r>
          </a:p>
        </p:txBody>
      </p:sp>
      <p:sp>
        <p:nvSpPr>
          <p:cNvPr id="3" name="Marcador de contenido 2">
            <a:extLst>
              <a:ext uri="{FF2B5EF4-FFF2-40B4-BE49-F238E27FC236}">
                <a16:creationId xmlns:a16="http://schemas.microsoft.com/office/drawing/2014/main" id="{55DE355B-1CD2-4D5B-8C61-A36FB935952A}"/>
              </a:ext>
            </a:extLst>
          </p:cNvPr>
          <p:cNvSpPr>
            <a:spLocks noGrp="1"/>
          </p:cNvSpPr>
          <p:nvPr>
            <p:ph idx="1"/>
          </p:nvPr>
        </p:nvSpPr>
        <p:spPr/>
        <p:txBody>
          <a:bodyPr/>
          <a:lstStyle/>
          <a:p>
            <a:pPr algn="just"/>
            <a:r>
              <a:rPr lang="es-MX" b="1" dirty="0"/>
              <a:t>Pandas para operaciones de datos estructurados y manipulaciones</a:t>
            </a:r>
            <a:r>
              <a:rPr lang="es-MX" dirty="0"/>
              <a:t>. Es ampliamente utilizado para la recopilación de datos y la preparación. Las pandas se agregaron relativamente recientemente a Python y han sido fundamentales para impulsar el uso de Python en la comunidad científica de datos.</a:t>
            </a:r>
          </a:p>
        </p:txBody>
      </p:sp>
    </p:spTree>
    <p:extLst>
      <p:ext uri="{BB962C8B-B14F-4D97-AF65-F5344CB8AC3E}">
        <p14:creationId xmlns:p14="http://schemas.microsoft.com/office/powerpoint/2010/main" val="1631165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DC6C66-038E-40B0-A806-3F1CF816F2AC}"/>
              </a:ext>
            </a:extLst>
          </p:cNvPr>
          <p:cNvSpPr>
            <a:spLocks noGrp="1"/>
          </p:cNvSpPr>
          <p:nvPr>
            <p:ph type="title"/>
          </p:nvPr>
        </p:nvSpPr>
        <p:spPr/>
        <p:txBody>
          <a:bodyPr/>
          <a:lstStyle/>
          <a:p>
            <a:r>
              <a:rPr lang="es-MX" dirty="0"/>
              <a:t>Bibliotecas para hacer </a:t>
            </a:r>
            <a:r>
              <a:rPr lang="es-MX" dirty="0" err="1"/>
              <a:t>analisis</a:t>
            </a:r>
            <a:r>
              <a:rPr lang="es-MX" dirty="0"/>
              <a:t> de datos en Python</a:t>
            </a:r>
          </a:p>
        </p:txBody>
      </p:sp>
      <p:sp>
        <p:nvSpPr>
          <p:cNvPr id="3" name="Marcador de contenido 2">
            <a:extLst>
              <a:ext uri="{FF2B5EF4-FFF2-40B4-BE49-F238E27FC236}">
                <a16:creationId xmlns:a16="http://schemas.microsoft.com/office/drawing/2014/main" id="{55DE355B-1CD2-4D5B-8C61-A36FB935952A}"/>
              </a:ext>
            </a:extLst>
          </p:cNvPr>
          <p:cNvSpPr>
            <a:spLocks noGrp="1"/>
          </p:cNvSpPr>
          <p:nvPr>
            <p:ph idx="1"/>
          </p:nvPr>
        </p:nvSpPr>
        <p:spPr/>
        <p:txBody>
          <a:bodyPr/>
          <a:lstStyle/>
          <a:p>
            <a:pPr algn="just"/>
            <a:r>
              <a:rPr lang="es-MX" b="1" dirty="0" err="1"/>
              <a:t>Scikit</a:t>
            </a:r>
            <a:r>
              <a:rPr lang="es-MX" b="1" dirty="0"/>
              <a:t> </a:t>
            </a:r>
            <a:r>
              <a:rPr lang="es-MX" b="1" dirty="0" err="1"/>
              <a:t>Learn</a:t>
            </a:r>
            <a:r>
              <a:rPr lang="es-MX" b="1" dirty="0"/>
              <a:t> para el aprendizaje automático</a:t>
            </a:r>
            <a:r>
              <a:rPr lang="es-MX" dirty="0"/>
              <a:t>. Construida sobre </a:t>
            </a:r>
            <a:r>
              <a:rPr lang="es-MX" dirty="0" err="1"/>
              <a:t>NumPy</a:t>
            </a:r>
            <a:r>
              <a:rPr lang="es-MX" dirty="0"/>
              <a:t>, </a:t>
            </a:r>
            <a:r>
              <a:rPr lang="es-MX" dirty="0" err="1"/>
              <a:t>SciPy</a:t>
            </a:r>
            <a:r>
              <a:rPr lang="es-MX" dirty="0"/>
              <a:t> y </a:t>
            </a:r>
            <a:r>
              <a:rPr lang="es-MX" dirty="0" err="1"/>
              <a:t>matplotlib</a:t>
            </a:r>
            <a:r>
              <a:rPr lang="es-MX" dirty="0"/>
              <a:t>, esta biblioteca contiene una gran cantidad de herramientas eficientes para el aprendizaje automático y el modelado estadístico, que incluyen clasificación, regresión, agrupación y reducción de dimensionalidad.</a:t>
            </a:r>
          </a:p>
        </p:txBody>
      </p:sp>
    </p:spTree>
    <p:extLst>
      <p:ext uri="{BB962C8B-B14F-4D97-AF65-F5344CB8AC3E}">
        <p14:creationId xmlns:p14="http://schemas.microsoft.com/office/powerpoint/2010/main" val="11854927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63CE51-147D-4F6D-B07A-BEC8BF4C8836}"/>
              </a:ext>
            </a:extLst>
          </p:cNvPr>
          <p:cNvSpPr>
            <a:spLocks noGrp="1"/>
          </p:cNvSpPr>
          <p:nvPr>
            <p:ph type="title"/>
          </p:nvPr>
        </p:nvSpPr>
        <p:spPr/>
        <p:txBody>
          <a:bodyPr/>
          <a:lstStyle/>
          <a:p>
            <a:r>
              <a:rPr lang="es-MX" dirty="0"/>
              <a:t>Operaciones de arreglos con </a:t>
            </a:r>
            <a:r>
              <a:rPr lang="es-MX" dirty="0" err="1"/>
              <a:t>NumPy</a:t>
            </a:r>
            <a:endParaRPr lang="es-MX" dirty="0"/>
          </a:p>
        </p:txBody>
      </p:sp>
      <p:sp>
        <p:nvSpPr>
          <p:cNvPr id="3" name="Marcador de contenido 2">
            <a:extLst>
              <a:ext uri="{FF2B5EF4-FFF2-40B4-BE49-F238E27FC236}">
                <a16:creationId xmlns:a16="http://schemas.microsoft.com/office/drawing/2014/main" id="{2217FEE6-A8AA-4B72-A4D7-899DCE5464A3}"/>
              </a:ext>
            </a:extLst>
          </p:cNvPr>
          <p:cNvSpPr>
            <a:spLocks noGrp="1"/>
          </p:cNvSpPr>
          <p:nvPr>
            <p:ph idx="1"/>
          </p:nvPr>
        </p:nvSpPr>
        <p:spPr/>
        <p:txBody>
          <a:bodyPr/>
          <a:lstStyle/>
          <a:p>
            <a:r>
              <a:rPr lang="es-MX" dirty="0"/>
              <a:t>Declarar un arreglo con </a:t>
            </a:r>
            <a:r>
              <a:rPr lang="es-MX" dirty="0" err="1"/>
              <a:t>NumPy</a:t>
            </a:r>
            <a:endParaRPr lang="es-MX" dirty="0"/>
          </a:p>
          <a:p>
            <a:endParaRPr lang="es-MX" dirty="0"/>
          </a:p>
          <a:p>
            <a:endParaRPr lang="es-MX" dirty="0"/>
          </a:p>
          <a:p>
            <a:endParaRPr lang="es-MX" dirty="0"/>
          </a:p>
          <a:p>
            <a:r>
              <a:rPr lang="es-MX" dirty="0"/>
              <a:t>Insertar elementos al arreglo</a:t>
            </a:r>
          </a:p>
          <a:p>
            <a:endParaRPr lang="es-MX" dirty="0"/>
          </a:p>
          <a:p>
            <a:pPr marL="457200" lvl="1" indent="0">
              <a:buNone/>
            </a:pPr>
            <a:endParaRPr lang="es-MX" dirty="0"/>
          </a:p>
          <a:p>
            <a:endParaRPr lang="es-MX" dirty="0"/>
          </a:p>
          <a:p>
            <a:pPr lvl="1"/>
            <a:endParaRPr lang="es-MX" dirty="0"/>
          </a:p>
        </p:txBody>
      </p:sp>
      <p:pic>
        <p:nvPicPr>
          <p:cNvPr id="5" name="Imagen 4" descr="Captura de pantalla con letras y números&#10;&#10;Descripción generada automáticamente">
            <a:extLst>
              <a:ext uri="{FF2B5EF4-FFF2-40B4-BE49-F238E27FC236}">
                <a16:creationId xmlns:a16="http://schemas.microsoft.com/office/drawing/2014/main" id="{DB583DB3-1AAC-4EB8-A17B-706B4F819453}"/>
              </a:ext>
            </a:extLst>
          </p:cNvPr>
          <p:cNvPicPr>
            <a:picLocks noChangeAspect="1"/>
          </p:cNvPicPr>
          <p:nvPr/>
        </p:nvPicPr>
        <p:blipFill>
          <a:blip r:embed="rId2"/>
          <a:stretch>
            <a:fillRect/>
          </a:stretch>
        </p:blipFill>
        <p:spPr>
          <a:xfrm>
            <a:off x="1346514" y="2502437"/>
            <a:ext cx="4991533" cy="693480"/>
          </a:xfrm>
          <a:prstGeom prst="rect">
            <a:avLst/>
          </a:prstGeom>
        </p:spPr>
      </p:pic>
      <p:pic>
        <p:nvPicPr>
          <p:cNvPr id="7" name="Imagen 6" descr="Captura de pantalla de un celular&#10;&#10;Descripción generada automáticamente">
            <a:extLst>
              <a:ext uri="{FF2B5EF4-FFF2-40B4-BE49-F238E27FC236}">
                <a16:creationId xmlns:a16="http://schemas.microsoft.com/office/drawing/2014/main" id="{CEEE44E3-4AFF-4F60-B531-EBB95158798B}"/>
              </a:ext>
            </a:extLst>
          </p:cNvPr>
          <p:cNvPicPr>
            <a:picLocks noChangeAspect="1"/>
          </p:cNvPicPr>
          <p:nvPr/>
        </p:nvPicPr>
        <p:blipFill>
          <a:blip r:embed="rId3"/>
          <a:stretch>
            <a:fillRect/>
          </a:stretch>
        </p:blipFill>
        <p:spPr>
          <a:xfrm>
            <a:off x="1346514" y="4839329"/>
            <a:ext cx="5029636" cy="998307"/>
          </a:xfrm>
          <a:prstGeom prst="rect">
            <a:avLst/>
          </a:prstGeom>
        </p:spPr>
      </p:pic>
    </p:spTree>
    <p:extLst>
      <p:ext uri="{BB962C8B-B14F-4D97-AF65-F5344CB8AC3E}">
        <p14:creationId xmlns:p14="http://schemas.microsoft.com/office/powerpoint/2010/main" val="30596337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63CE51-147D-4F6D-B07A-BEC8BF4C8836}"/>
              </a:ext>
            </a:extLst>
          </p:cNvPr>
          <p:cNvSpPr>
            <a:spLocks noGrp="1"/>
          </p:cNvSpPr>
          <p:nvPr>
            <p:ph type="title"/>
          </p:nvPr>
        </p:nvSpPr>
        <p:spPr/>
        <p:txBody>
          <a:bodyPr/>
          <a:lstStyle/>
          <a:p>
            <a:r>
              <a:rPr lang="es-MX" dirty="0"/>
              <a:t>Operaciones de arreglos con </a:t>
            </a:r>
            <a:r>
              <a:rPr lang="es-MX" dirty="0" err="1"/>
              <a:t>NumPy</a:t>
            </a:r>
            <a:endParaRPr lang="es-MX" dirty="0"/>
          </a:p>
        </p:txBody>
      </p:sp>
      <p:sp>
        <p:nvSpPr>
          <p:cNvPr id="3" name="Marcador de contenido 2">
            <a:extLst>
              <a:ext uri="{FF2B5EF4-FFF2-40B4-BE49-F238E27FC236}">
                <a16:creationId xmlns:a16="http://schemas.microsoft.com/office/drawing/2014/main" id="{2217FEE6-A8AA-4B72-A4D7-899DCE5464A3}"/>
              </a:ext>
            </a:extLst>
          </p:cNvPr>
          <p:cNvSpPr>
            <a:spLocks noGrp="1"/>
          </p:cNvSpPr>
          <p:nvPr>
            <p:ph idx="1"/>
          </p:nvPr>
        </p:nvSpPr>
        <p:spPr/>
        <p:txBody>
          <a:bodyPr/>
          <a:lstStyle/>
          <a:p>
            <a:r>
              <a:rPr lang="es-MX" dirty="0"/>
              <a:t>Añadir columna</a:t>
            </a:r>
          </a:p>
          <a:p>
            <a:endParaRPr lang="es-MX" dirty="0"/>
          </a:p>
          <a:p>
            <a:endParaRPr lang="es-MX" dirty="0"/>
          </a:p>
          <a:p>
            <a:endParaRPr lang="es-MX" dirty="0"/>
          </a:p>
          <a:p>
            <a:r>
              <a:rPr lang="es-MX" dirty="0"/>
              <a:t>Método “</a:t>
            </a:r>
            <a:r>
              <a:rPr lang="es-MX" dirty="0" err="1"/>
              <a:t>insert</a:t>
            </a:r>
            <a:r>
              <a:rPr lang="es-MX" dirty="0"/>
              <a:t>” para añadir una columna</a:t>
            </a:r>
          </a:p>
          <a:p>
            <a:endParaRPr lang="es-MX" dirty="0"/>
          </a:p>
          <a:p>
            <a:pPr marL="457200" lvl="1" indent="0">
              <a:buNone/>
            </a:pPr>
            <a:endParaRPr lang="es-MX" dirty="0"/>
          </a:p>
          <a:p>
            <a:endParaRPr lang="es-MX" dirty="0"/>
          </a:p>
          <a:p>
            <a:pPr lvl="1"/>
            <a:endParaRPr lang="es-MX" dirty="0"/>
          </a:p>
        </p:txBody>
      </p:sp>
      <p:pic>
        <p:nvPicPr>
          <p:cNvPr id="6" name="Imagen 5" descr="Imagen que contiene sostener, cuarto, mujer, gente&#10;&#10;Descripción generada automáticamente">
            <a:extLst>
              <a:ext uri="{FF2B5EF4-FFF2-40B4-BE49-F238E27FC236}">
                <a16:creationId xmlns:a16="http://schemas.microsoft.com/office/drawing/2014/main" id="{9C332A9E-0502-49F1-9E02-04B1A9BBB293}"/>
              </a:ext>
            </a:extLst>
          </p:cNvPr>
          <p:cNvPicPr>
            <a:picLocks noChangeAspect="1"/>
          </p:cNvPicPr>
          <p:nvPr/>
        </p:nvPicPr>
        <p:blipFill>
          <a:blip r:embed="rId2"/>
          <a:stretch>
            <a:fillRect/>
          </a:stretch>
        </p:blipFill>
        <p:spPr>
          <a:xfrm>
            <a:off x="1346514" y="2341748"/>
            <a:ext cx="4366638" cy="1486029"/>
          </a:xfrm>
          <a:prstGeom prst="rect">
            <a:avLst/>
          </a:prstGeom>
        </p:spPr>
      </p:pic>
      <p:pic>
        <p:nvPicPr>
          <p:cNvPr id="9" name="Imagen 8">
            <a:extLst>
              <a:ext uri="{FF2B5EF4-FFF2-40B4-BE49-F238E27FC236}">
                <a16:creationId xmlns:a16="http://schemas.microsoft.com/office/drawing/2014/main" id="{726A4EA4-6A5B-41BE-84CA-6D2EEE35FB11}"/>
              </a:ext>
            </a:extLst>
          </p:cNvPr>
          <p:cNvPicPr>
            <a:picLocks noChangeAspect="1"/>
          </p:cNvPicPr>
          <p:nvPr/>
        </p:nvPicPr>
        <p:blipFill>
          <a:blip r:embed="rId3"/>
          <a:stretch>
            <a:fillRect/>
          </a:stretch>
        </p:blipFill>
        <p:spPr>
          <a:xfrm>
            <a:off x="1346514" y="4705303"/>
            <a:ext cx="4749486" cy="1351479"/>
          </a:xfrm>
          <a:prstGeom prst="rect">
            <a:avLst/>
          </a:prstGeom>
        </p:spPr>
      </p:pic>
    </p:spTree>
    <p:extLst>
      <p:ext uri="{BB962C8B-B14F-4D97-AF65-F5344CB8AC3E}">
        <p14:creationId xmlns:p14="http://schemas.microsoft.com/office/powerpoint/2010/main" val="3004010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63CE51-147D-4F6D-B07A-BEC8BF4C8836}"/>
              </a:ext>
            </a:extLst>
          </p:cNvPr>
          <p:cNvSpPr>
            <a:spLocks noGrp="1"/>
          </p:cNvSpPr>
          <p:nvPr>
            <p:ph type="title"/>
          </p:nvPr>
        </p:nvSpPr>
        <p:spPr/>
        <p:txBody>
          <a:bodyPr/>
          <a:lstStyle/>
          <a:p>
            <a:r>
              <a:rPr lang="es-MX" dirty="0"/>
              <a:t>Operaciones de arreglos con </a:t>
            </a:r>
            <a:r>
              <a:rPr lang="es-MX" dirty="0" err="1"/>
              <a:t>NumPy</a:t>
            </a:r>
            <a:endParaRPr lang="es-MX" dirty="0"/>
          </a:p>
        </p:txBody>
      </p:sp>
      <p:sp>
        <p:nvSpPr>
          <p:cNvPr id="3" name="Marcador de contenido 2">
            <a:extLst>
              <a:ext uri="{FF2B5EF4-FFF2-40B4-BE49-F238E27FC236}">
                <a16:creationId xmlns:a16="http://schemas.microsoft.com/office/drawing/2014/main" id="{2217FEE6-A8AA-4B72-A4D7-899DCE5464A3}"/>
              </a:ext>
            </a:extLst>
          </p:cNvPr>
          <p:cNvSpPr>
            <a:spLocks noGrp="1"/>
          </p:cNvSpPr>
          <p:nvPr>
            <p:ph idx="1"/>
          </p:nvPr>
        </p:nvSpPr>
        <p:spPr/>
        <p:txBody>
          <a:bodyPr/>
          <a:lstStyle/>
          <a:p>
            <a:r>
              <a:rPr lang="es-MX" dirty="0"/>
              <a:t>Añadir columna</a:t>
            </a:r>
          </a:p>
          <a:p>
            <a:endParaRPr lang="es-MX" dirty="0"/>
          </a:p>
          <a:p>
            <a:endParaRPr lang="es-MX" dirty="0"/>
          </a:p>
          <a:p>
            <a:endParaRPr lang="es-MX" dirty="0"/>
          </a:p>
          <a:p>
            <a:r>
              <a:rPr lang="es-MX" dirty="0"/>
              <a:t>Añadir una fila </a:t>
            </a:r>
          </a:p>
          <a:p>
            <a:endParaRPr lang="es-MX" dirty="0"/>
          </a:p>
          <a:p>
            <a:pPr marL="457200" lvl="1" indent="0">
              <a:buNone/>
            </a:pPr>
            <a:endParaRPr lang="es-MX" dirty="0"/>
          </a:p>
          <a:p>
            <a:endParaRPr lang="es-MX" dirty="0"/>
          </a:p>
          <a:p>
            <a:pPr lvl="1"/>
            <a:endParaRPr lang="es-MX" dirty="0"/>
          </a:p>
        </p:txBody>
      </p:sp>
      <p:pic>
        <p:nvPicPr>
          <p:cNvPr id="6" name="Imagen 5" descr="Imagen que contiene sostener, cuarto, mujer, gente&#10;&#10;Descripción generada automáticamente">
            <a:extLst>
              <a:ext uri="{FF2B5EF4-FFF2-40B4-BE49-F238E27FC236}">
                <a16:creationId xmlns:a16="http://schemas.microsoft.com/office/drawing/2014/main" id="{9C332A9E-0502-49F1-9E02-04B1A9BBB293}"/>
              </a:ext>
            </a:extLst>
          </p:cNvPr>
          <p:cNvPicPr>
            <a:picLocks noChangeAspect="1"/>
          </p:cNvPicPr>
          <p:nvPr/>
        </p:nvPicPr>
        <p:blipFill>
          <a:blip r:embed="rId2"/>
          <a:stretch>
            <a:fillRect/>
          </a:stretch>
        </p:blipFill>
        <p:spPr>
          <a:xfrm>
            <a:off x="1346514" y="2341748"/>
            <a:ext cx="4366638" cy="1486029"/>
          </a:xfrm>
          <a:prstGeom prst="rect">
            <a:avLst/>
          </a:prstGeom>
        </p:spPr>
      </p:pic>
      <p:pic>
        <p:nvPicPr>
          <p:cNvPr id="5" name="Imagen 4" descr="Imagen que contiene reloj, gente&#10;&#10;Descripción generada automáticamente">
            <a:extLst>
              <a:ext uri="{FF2B5EF4-FFF2-40B4-BE49-F238E27FC236}">
                <a16:creationId xmlns:a16="http://schemas.microsoft.com/office/drawing/2014/main" id="{32D66F6C-E702-4EC7-A61F-CB023E63FD26}"/>
              </a:ext>
            </a:extLst>
          </p:cNvPr>
          <p:cNvPicPr>
            <a:picLocks noChangeAspect="1"/>
          </p:cNvPicPr>
          <p:nvPr/>
        </p:nvPicPr>
        <p:blipFill>
          <a:blip r:embed="rId3"/>
          <a:stretch>
            <a:fillRect/>
          </a:stretch>
        </p:blipFill>
        <p:spPr>
          <a:xfrm>
            <a:off x="1346514" y="4510837"/>
            <a:ext cx="5806943" cy="983065"/>
          </a:xfrm>
          <a:prstGeom prst="rect">
            <a:avLst/>
          </a:prstGeom>
        </p:spPr>
      </p:pic>
    </p:spTree>
    <p:extLst>
      <p:ext uri="{BB962C8B-B14F-4D97-AF65-F5344CB8AC3E}">
        <p14:creationId xmlns:p14="http://schemas.microsoft.com/office/powerpoint/2010/main" val="32958991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63CE51-147D-4F6D-B07A-BEC8BF4C8836}"/>
              </a:ext>
            </a:extLst>
          </p:cNvPr>
          <p:cNvSpPr>
            <a:spLocks noGrp="1"/>
          </p:cNvSpPr>
          <p:nvPr>
            <p:ph type="title"/>
          </p:nvPr>
        </p:nvSpPr>
        <p:spPr/>
        <p:txBody>
          <a:bodyPr/>
          <a:lstStyle/>
          <a:p>
            <a:r>
              <a:rPr lang="es-MX" dirty="0"/>
              <a:t>Operaciones de arreglos con </a:t>
            </a:r>
            <a:r>
              <a:rPr lang="es-MX" dirty="0" err="1"/>
              <a:t>NumPy</a:t>
            </a:r>
            <a:endParaRPr lang="es-MX" dirty="0"/>
          </a:p>
        </p:txBody>
      </p:sp>
      <p:sp>
        <p:nvSpPr>
          <p:cNvPr id="3" name="Marcador de contenido 2">
            <a:extLst>
              <a:ext uri="{FF2B5EF4-FFF2-40B4-BE49-F238E27FC236}">
                <a16:creationId xmlns:a16="http://schemas.microsoft.com/office/drawing/2014/main" id="{2217FEE6-A8AA-4B72-A4D7-899DCE5464A3}"/>
              </a:ext>
            </a:extLst>
          </p:cNvPr>
          <p:cNvSpPr>
            <a:spLocks noGrp="1"/>
          </p:cNvSpPr>
          <p:nvPr>
            <p:ph idx="1"/>
          </p:nvPr>
        </p:nvSpPr>
        <p:spPr/>
        <p:txBody>
          <a:bodyPr/>
          <a:lstStyle/>
          <a:p>
            <a:r>
              <a:rPr lang="es-MX" dirty="0"/>
              <a:t>Añadir columna</a:t>
            </a:r>
          </a:p>
          <a:p>
            <a:endParaRPr lang="es-MX" dirty="0"/>
          </a:p>
          <a:p>
            <a:endParaRPr lang="es-MX" dirty="0"/>
          </a:p>
          <a:p>
            <a:endParaRPr lang="es-MX" dirty="0"/>
          </a:p>
          <a:p>
            <a:r>
              <a:rPr lang="es-MX" dirty="0"/>
              <a:t>Añadir una fila </a:t>
            </a:r>
          </a:p>
          <a:p>
            <a:endParaRPr lang="es-MX" dirty="0"/>
          </a:p>
          <a:p>
            <a:pPr marL="457200" lvl="1" indent="0">
              <a:buNone/>
            </a:pPr>
            <a:endParaRPr lang="es-MX" dirty="0"/>
          </a:p>
          <a:p>
            <a:endParaRPr lang="es-MX" dirty="0"/>
          </a:p>
          <a:p>
            <a:pPr lvl="1"/>
            <a:endParaRPr lang="es-MX" dirty="0"/>
          </a:p>
        </p:txBody>
      </p:sp>
      <p:pic>
        <p:nvPicPr>
          <p:cNvPr id="6" name="Imagen 5" descr="Imagen que contiene sostener, cuarto, mujer, gente&#10;&#10;Descripción generada automáticamente">
            <a:extLst>
              <a:ext uri="{FF2B5EF4-FFF2-40B4-BE49-F238E27FC236}">
                <a16:creationId xmlns:a16="http://schemas.microsoft.com/office/drawing/2014/main" id="{9C332A9E-0502-49F1-9E02-04B1A9BBB293}"/>
              </a:ext>
            </a:extLst>
          </p:cNvPr>
          <p:cNvPicPr>
            <a:picLocks noChangeAspect="1"/>
          </p:cNvPicPr>
          <p:nvPr/>
        </p:nvPicPr>
        <p:blipFill>
          <a:blip r:embed="rId2"/>
          <a:stretch>
            <a:fillRect/>
          </a:stretch>
        </p:blipFill>
        <p:spPr>
          <a:xfrm>
            <a:off x="1346514" y="2341748"/>
            <a:ext cx="4366638" cy="1486029"/>
          </a:xfrm>
          <a:prstGeom prst="rect">
            <a:avLst/>
          </a:prstGeom>
        </p:spPr>
      </p:pic>
      <p:pic>
        <p:nvPicPr>
          <p:cNvPr id="5" name="Imagen 4" descr="Imagen que contiene reloj, gente&#10;&#10;Descripción generada automáticamente">
            <a:extLst>
              <a:ext uri="{FF2B5EF4-FFF2-40B4-BE49-F238E27FC236}">
                <a16:creationId xmlns:a16="http://schemas.microsoft.com/office/drawing/2014/main" id="{32D66F6C-E702-4EC7-A61F-CB023E63FD26}"/>
              </a:ext>
            </a:extLst>
          </p:cNvPr>
          <p:cNvPicPr>
            <a:picLocks noChangeAspect="1"/>
          </p:cNvPicPr>
          <p:nvPr/>
        </p:nvPicPr>
        <p:blipFill>
          <a:blip r:embed="rId3"/>
          <a:stretch>
            <a:fillRect/>
          </a:stretch>
        </p:blipFill>
        <p:spPr>
          <a:xfrm>
            <a:off x="1346514" y="4510837"/>
            <a:ext cx="5806943" cy="983065"/>
          </a:xfrm>
          <a:prstGeom prst="rect">
            <a:avLst/>
          </a:prstGeom>
        </p:spPr>
      </p:pic>
    </p:spTree>
    <p:extLst>
      <p:ext uri="{BB962C8B-B14F-4D97-AF65-F5344CB8AC3E}">
        <p14:creationId xmlns:p14="http://schemas.microsoft.com/office/powerpoint/2010/main" val="25381655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63CE51-147D-4F6D-B07A-BEC8BF4C8836}"/>
              </a:ext>
            </a:extLst>
          </p:cNvPr>
          <p:cNvSpPr>
            <a:spLocks noGrp="1"/>
          </p:cNvSpPr>
          <p:nvPr>
            <p:ph type="title"/>
          </p:nvPr>
        </p:nvSpPr>
        <p:spPr/>
        <p:txBody>
          <a:bodyPr/>
          <a:lstStyle/>
          <a:p>
            <a:r>
              <a:rPr lang="es-MX" dirty="0"/>
              <a:t>Operaciones de arreglos con </a:t>
            </a:r>
            <a:r>
              <a:rPr lang="es-MX" dirty="0" err="1"/>
              <a:t>NumPy</a:t>
            </a:r>
            <a:endParaRPr lang="es-MX" dirty="0"/>
          </a:p>
        </p:txBody>
      </p:sp>
      <p:sp>
        <p:nvSpPr>
          <p:cNvPr id="3" name="Marcador de contenido 2">
            <a:extLst>
              <a:ext uri="{FF2B5EF4-FFF2-40B4-BE49-F238E27FC236}">
                <a16:creationId xmlns:a16="http://schemas.microsoft.com/office/drawing/2014/main" id="{2217FEE6-A8AA-4B72-A4D7-899DCE5464A3}"/>
              </a:ext>
            </a:extLst>
          </p:cNvPr>
          <p:cNvSpPr>
            <a:spLocks noGrp="1"/>
          </p:cNvSpPr>
          <p:nvPr>
            <p:ph idx="1"/>
          </p:nvPr>
        </p:nvSpPr>
        <p:spPr/>
        <p:txBody>
          <a:bodyPr/>
          <a:lstStyle/>
          <a:p>
            <a:r>
              <a:rPr lang="es-MX" dirty="0"/>
              <a:t>Eliminar un elemento</a:t>
            </a:r>
          </a:p>
          <a:p>
            <a:endParaRPr lang="es-MX" dirty="0"/>
          </a:p>
          <a:p>
            <a:endParaRPr lang="es-MX" dirty="0"/>
          </a:p>
          <a:p>
            <a:endParaRPr lang="es-MX" dirty="0"/>
          </a:p>
          <a:p>
            <a:r>
              <a:rPr lang="es-MX" dirty="0"/>
              <a:t>Eliminar una fila</a:t>
            </a:r>
          </a:p>
          <a:p>
            <a:pPr marL="0" indent="0">
              <a:buNone/>
            </a:pPr>
            <a:endParaRPr lang="es-MX" dirty="0"/>
          </a:p>
          <a:p>
            <a:endParaRPr lang="es-MX" dirty="0"/>
          </a:p>
          <a:p>
            <a:pPr marL="457200" lvl="1" indent="0">
              <a:buNone/>
            </a:pPr>
            <a:endParaRPr lang="es-MX" dirty="0"/>
          </a:p>
          <a:p>
            <a:endParaRPr lang="es-MX" dirty="0"/>
          </a:p>
          <a:p>
            <a:pPr lvl="1"/>
            <a:endParaRPr lang="es-MX" dirty="0"/>
          </a:p>
        </p:txBody>
      </p:sp>
      <p:pic>
        <p:nvPicPr>
          <p:cNvPr id="7" name="Imagen 6">
            <a:extLst>
              <a:ext uri="{FF2B5EF4-FFF2-40B4-BE49-F238E27FC236}">
                <a16:creationId xmlns:a16="http://schemas.microsoft.com/office/drawing/2014/main" id="{E7638912-6A35-4557-B948-54BC346BC9AC}"/>
              </a:ext>
            </a:extLst>
          </p:cNvPr>
          <p:cNvPicPr>
            <a:picLocks noChangeAspect="1"/>
          </p:cNvPicPr>
          <p:nvPr/>
        </p:nvPicPr>
        <p:blipFill>
          <a:blip r:embed="rId2"/>
          <a:stretch>
            <a:fillRect/>
          </a:stretch>
        </p:blipFill>
        <p:spPr>
          <a:xfrm>
            <a:off x="1179554" y="2442796"/>
            <a:ext cx="4633362" cy="990686"/>
          </a:xfrm>
          <a:prstGeom prst="rect">
            <a:avLst/>
          </a:prstGeom>
        </p:spPr>
      </p:pic>
      <p:pic>
        <p:nvPicPr>
          <p:cNvPr id="9" name="Imagen 8" descr="Captura de pantalla con letras y números&#10;&#10;Descripción generada automáticamente">
            <a:extLst>
              <a:ext uri="{FF2B5EF4-FFF2-40B4-BE49-F238E27FC236}">
                <a16:creationId xmlns:a16="http://schemas.microsoft.com/office/drawing/2014/main" id="{94B0CF42-E7BC-41FC-AB55-AD0C047BE8C0}"/>
              </a:ext>
            </a:extLst>
          </p:cNvPr>
          <p:cNvPicPr>
            <a:picLocks noChangeAspect="1"/>
          </p:cNvPicPr>
          <p:nvPr/>
        </p:nvPicPr>
        <p:blipFill>
          <a:blip r:embed="rId3"/>
          <a:stretch>
            <a:fillRect/>
          </a:stretch>
        </p:blipFill>
        <p:spPr>
          <a:xfrm>
            <a:off x="1179554" y="4799660"/>
            <a:ext cx="6142252" cy="1005927"/>
          </a:xfrm>
          <a:prstGeom prst="rect">
            <a:avLst/>
          </a:prstGeom>
        </p:spPr>
      </p:pic>
    </p:spTree>
    <p:extLst>
      <p:ext uri="{BB962C8B-B14F-4D97-AF65-F5344CB8AC3E}">
        <p14:creationId xmlns:p14="http://schemas.microsoft.com/office/powerpoint/2010/main" val="10565199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63CE51-147D-4F6D-B07A-BEC8BF4C8836}"/>
              </a:ext>
            </a:extLst>
          </p:cNvPr>
          <p:cNvSpPr>
            <a:spLocks noGrp="1"/>
          </p:cNvSpPr>
          <p:nvPr>
            <p:ph type="title"/>
          </p:nvPr>
        </p:nvSpPr>
        <p:spPr/>
        <p:txBody>
          <a:bodyPr/>
          <a:lstStyle/>
          <a:p>
            <a:r>
              <a:rPr lang="es-MX" dirty="0"/>
              <a:t>Operaciones de arreglos con </a:t>
            </a:r>
            <a:r>
              <a:rPr lang="es-MX" dirty="0" err="1"/>
              <a:t>NumPy</a:t>
            </a:r>
            <a:endParaRPr lang="es-MX" dirty="0"/>
          </a:p>
        </p:txBody>
      </p:sp>
      <p:sp>
        <p:nvSpPr>
          <p:cNvPr id="3" name="Marcador de contenido 2">
            <a:extLst>
              <a:ext uri="{FF2B5EF4-FFF2-40B4-BE49-F238E27FC236}">
                <a16:creationId xmlns:a16="http://schemas.microsoft.com/office/drawing/2014/main" id="{2217FEE6-A8AA-4B72-A4D7-899DCE5464A3}"/>
              </a:ext>
            </a:extLst>
          </p:cNvPr>
          <p:cNvSpPr>
            <a:spLocks noGrp="1"/>
          </p:cNvSpPr>
          <p:nvPr>
            <p:ph idx="1"/>
          </p:nvPr>
        </p:nvSpPr>
        <p:spPr/>
        <p:txBody>
          <a:bodyPr/>
          <a:lstStyle/>
          <a:p>
            <a:r>
              <a:rPr lang="es-MX" dirty="0"/>
              <a:t>Eliminar un elemento</a:t>
            </a:r>
          </a:p>
          <a:p>
            <a:endParaRPr lang="es-MX" dirty="0"/>
          </a:p>
          <a:p>
            <a:endParaRPr lang="es-MX" dirty="0"/>
          </a:p>
          <a:p>
            <a:endParaRPr lang="es-MX" dirty="0"/>
          </a:p>
          <a:p>
            <a:r>
              <a:rPr lang="es-MX" dirty="0"/>
              <a:t>Eliminar una fila</a:t>
            </a:r>
          </a:p>
          <a:p>
            <a:pPr marL="0" indent="0">
              <a:buNone/>
            </a:pPr>
            <a:endParaRPr lang="es-MX" dirty="0"/>
          </a:p>
          <a:p>
            <a:endParaRPr lang="es-MX" dirty="0"/>
          </a:p>
          <a:p>
            <a:pPr marL="457200" lvl="1" indent="0">
              <a:buNone/>
            </a:pPr>
            <a:endParaRPr lang="es-MX" dirty="0"/>
          </a:p>
          <a:p>
            <a:endParaRPr lang="es-MX" dirty="0"/>
          </a:p>
          <a:p>
            <a:pPr lvl="1"/>
            <a:endParaRPr lang="es-MX" dirty="0"/>
          </a:p>
        </p:txBody>
      </p:sp>
      <p:pic>
        <p:nvPicPr>
          <p:cNvPr id="7" name="Imagen 6">
            <a:extLst>
              <a:ext uri="{FF2B5EF4-FFF2-40B4-BE49-F238E27FC236}">
                <a16:creationId xmlns:a16="http://schemas.microsoft.com/office/drawing/2014/main" id="{E7638912-6A35-4557-B948-54BC346BC9AC}"/>
              </a:ext>
            </a:extLst>
          </p:cNvPr>
          <p:cNvPicPr>
            <a:picLocks noChangeAspect="1"/>
          </p:cNvPicPr>
          <p:nvPr/>
        </p:nvPicPr>
        <p:blipFill>
          <a:blip r:embed="rId2"/>
          <a:stretch>
            <a:fillRect/>
          </a:stretch>
        </p:blipFill>
        <p:spPr>
          <a:xfrm>
            <a:off x="1179554" y="2442796"/>
            <a:ext cx="4633362" cy="990686"/>
          </a:xfrm>
          <a:prstGeom prst="rect">
            <a:avLst/>
          </a:prstGeom>
        </p:spPr>
      </p:pic>
      <p:pic>
        <p:nvPicPr>
          <p:cNvPr id="9" name="Imagen 8" descr="Captura de pantalla con letras y números&#10;&#10;Descripción generada automáticamente">
            <a:extLst>
              <a:ext uri="{FF2B5EF4-FFF2-40B4-BE49-F238E27FC236}">
                <a16:creationId xmlns:a16="http://schemas.microsoft.com/office/drawing/2014/main" id="{94B0CF42-E7BC-41FC-AB55-AD0C047BE8C0}"/>
              </a:ext>
            </a:extLst>
          </p:cNvPr>
          <p:cNvPicPr>
            <a:picLocks noChangeAspect="1"/>
          </p:cNvPicPr>
          <p:nvPr/>
        </p:nvPicPr>
        <p:blipFill>
          <a:blip r:embed="rId3"/>
          <a:stretch>
            <a:fillRect/>
          </a:stretch>
        </p:blipFill>
        <p:spPr>
          <a:xfrm>
            <a:off x="1179554" y="4799660"/>
            <a:ext cx="6142252" cy="1005927"/>
          </a:xfrm>
          <a:prstGeom prst="rect">
            <a:avLst/>
          </a:prstGeom>
        </p:spPr>
      </p:pic>
    </p:spTree>
    <p:extLst>
      <p:ext uri="{BB962C8B-B14F-4D97-AF65-F5344CB8AC3E}">
        <p14:creationId xmlns:p14="http://schemas.microsoft.com/office/powerpoint/2010/main" val="4022947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63CE51-147D-4F6D-B07A-BEC8BF4C8836}"/>
              </a:ext>
            </a:extLst>
          </p:cNvPr>
          <p:cNvSpPr>
            <a:spLocks noGrp="1"/>
          </p:cNvSpPr>
          <p:nvPr>
            <p:ph type="title"/>
          </p:nvPr>
        </p:nvSpPr>
        <p:spPr/>
        <p:txBody>
          <a:bodyPr/>
          <a:lstStyle/>
          <a:p>
            <a:r>
              <a:rPr lang="es-MX" dirty="0"/>
              <a:t>Operaciones de arreglos con </a:t>
            </a:r>
            <a:r>
              <a:rPr lang="es-MX" dirty="0" err="1"/>
              <a:t>NumPy</a:t>
            </a:r>
            <a:endParaRPr lang="es-MX" dirty="0"/>
          </a:p>
        </p:txBody>
      </p:sp>
      <p:sp>
        <p:nvSpPr>
          <p:cNvPr id="3" name="Marcador de contenido 2">
            <a:extLst>
              <a:ext uri="{FF2B5EF4-FFF2-40B4-BE49-F238E27FC236}">
                <a16:creationId xmlns:a16="http://schemas.microsoft.com/office/drawing/2014/main" id="{2217FEE6-A8AA-4B72-A4D7-899DCE5464A3}"/>
              </a:ext>
            </a:extLst>
          </p:cNvPr>
          <p:cNvSpPr>
            <a:spLocks noGrp="1"/>
          </p:cNvSpPr>
          <p:nvPr>
            <p:ph idx="1"/>
          </p:nvPr>
        </p:nvSpPr>
        <p:spPr/>
        <p:txBody>
          <a:bodyPr/>
          <a:lstStyle/>
          <a:p>
            <a:r>
              <a:rPr lang="es-MX" dirty="0"/>
              <a:t>Encontrar el índice de un valor</a:t>
            </a:r>
          </a:p>
          <a:p>
            <a:endParaRPr lang="es-MX" dirty="0"/>
          </a:p>
          <a:p>
            <a:endParaRPr lang="es-MX" dirty="0"/>
          </a:p>
          <a:p>
            <a:endParaRPr lang="es-MX" dirty="0"/>
          </a:p>
          <a:p>
            <a:r>
              <a:rPr lang="es-MX" dirty="0"/>
              <a:t>Si solo se desea obtener el índice</a:t>
            </a:r>
          </a:p>
          <a:p>
            <a:pPr marL="0" indent="0">
              <a:buNone/>
            </a:pPr>
            <a:endParaRPr lang="es-MX" dirty="0"/>
          </a:p>
          <a:p>
            <a:endParaRPr lang="es-MX" dirty="0"/>
          </a:p>
          <a:p>
            <a:pPr marL="457200" lvl="1" indent="0">
              <a:buNone/>
            </a:pPr>
            <a:endParaRPr lang="es-MX" dirty="0"/>
          </a:p>
          <a:p>
            <a:endParaRPr lang="es-MX" dirty="0"/>
          </a:p>
          <a:p>
            <a:pPr lvl="1"/>
            <a:endParaRPr lang="es-MX" dirty="0"/>
          </a:p>
        </p:txBody>
      </p:sp>
      <p:pic>
        <p:nvPicPr>
          <p:cNvPr id="6" name="Marcador de contenido 4" descr="Captura de pantalla con letras y números&#10;&#10;Descripción generada automáticamente">
            <a:extLst>
              <a:ext uri="{FF2B5EF4-FFF2-40B4-BE49-F238E27FC236}">
                <a16:creationId xmlns:a16="http://schemas.microsoft.com/office/drawing/2014/main" id="{027B243D-B384-476A-817B-F1D17C4E3DD2}"/>
              </a:ext>
            </a:extLst>
          </p:cNvPr>
          <p:cNvPicPr>
            <a:picLocks noChangeAspect="1"/>
          </p:cNvPicPr>
          <p:nvPr/>
        </p:nvPicPr>
        <p:blipFill>
          <a:blip r:embed="rId2"/>
          <a:stretch>
            <a:fillRect/>
          </a:stretch>
        </p:blipFill>
        <p:spPr>
          <a:xfrm>
            <a:off x="1308754" y="2613097"/>
            <a:ext cx="6588364" cy="1005926"/>
          </a:xfrm>
          <a:prstGeom prst="rect">
            <a:avLst/>
          </a:prstGeom>
        </p:spPr>
      </p:pic>
      <p:pic>
        <p:nvPicPr>
          <p:cNvPr id="5" name="Imagen 4" descr="Imagen que contiene naranja, gente, sostener, rojo&#10;&#10;Descripción generada automáticamente">
            <a:extLst>
              <a:ext uri="{FF2B5EF4-FFF2-40B4-BE49-F238E27FC236}">
                <a16:creationId xmlns:a16="http://schemas.microsoft.com/office/drawing/2014/main" id="{926442DE-5845-4485-A11E-DDDA53B4B543}"/>
              </a:ext>
            </a:extLst>
          </p:cNvPr>
          <p:cNvPicPr>
            <a:picLocks noChangeAspect="1"/>
          </p:cNvPicPr>
          <p:nvPr/>
        </p:nvPicPr>
        <p:blipFill>
          <a:blip r:embed="rId3"/>
          <a:stretch>
            <a:fillRect/>
          </a:stretch>
        </p:blipFill>
        <p:spPr>
          <a:xfrm>
            <a:off x="1308754" y="4700868"/>
            <a:ext cx="4374259" cy="1059272"/>
          </a:xfrm>
          <a:prstGeom prst="rect">
            <a:avLst/>
          </a:prstGeom>
        </p:spPr>
      </p:pic>
    </p:spTree>
    <p:extLst>
      <p:ext uri="{BB962C8B-B14F-4D97-AF65-F5344CB8AC3E}">
        <p14:creationId xmlns:p14="http://schemas.microsoft.com/office/powerpoint/2010/main" val="39074415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5D866F-B9E5-4B64-8A02-2233AB37F235}"/>
              </a:ext>
            </a:extLst>
          </p:cNvPr>
          <p:cNvSpPr>
            <a:spLocks noGrp="1"/>
          </p:cNvSpPr>
          <p:nvPr>
            <p:ph type="title"/>
          </p:nvPr>
        </p:nvSpPr>
        <p:spPr/>
        <p:txBody>
          <a:bodyPr/>
          <a:lstStyle/>
          <a:p>
            <a:r>
              <a:rPr lang="es-MX" dirty="0"/>
              <a:t>División de arreglos con </a:t>
            </a:r>
            <a:r>
              <a:rPr lang="es-MX" dirty="0" err="1"/>
              <a:t>NumPy</a:t>
            </a:r>
            <a:endParaRPr lang="es-MX" dirty="0"/>
          </a:p>
        </p:txBody>
      </p:sp>
      <p:pic>
        <p:nvPicPr>
          <p:cNvPr id="5" name="Marcador de contenido 4">
            <a:extLst>
              <a:ext uri="{FF2B5EF4-FFF2-40B4-BE49-F238E27FC236}">
                <a16:creationId xmlns:a16="http://schemas.microsoft.com/office/drawing/2014/main" id="{2BE0AE9D-4409-4B18-BAE1-8B13FD2DA386}"/>
              </a:ext>
            </a:extLst>
          </p:cNvPr>
          <p:cNvPicPr>
            <a:picLocks noGrp="1" noChangeAspect="1"/>
          </p:cNvPicPr>
          <p:nvPr>
            <p:ph idx="1"/>
          </p:nvPr>
        </p:nvPicPr>
        <p:blipFill>
          <a:blip r:embed="rId2"/>
          <a:stretch>
            <a:fillRect/>
          </a:stretch>
        </p:blipFill>
        <p:spPr>
          <a:xfrm>
            <a:off x="838200" y="1639737"/>
            <a:ext cx="3980832" cy="1259989"/>
          </a:xfrm>
        </p:spPr>
      </p:pic>
      <p:pic>
        <p:nvPicPr>
          <p:cNvPr id="7" name="Imagen 6" descr="Imagen que contiene reloj, medidor&#10;&#10;Descripción generada automáticamente">
            <a:extLst>
              <a:ext uri="{FF2B5EF4-FFF2-40B4-BE49-F238E27FC236}">
                <a16:creationId xmlns:a16="http://schemas.microsoft.com/office/drawing/2014/main" id="{D384108B-CA87-4132-88A7-B3B8318D1670}"/>
              </a:ext>
            </a:extLst>
          </p:cNvPr>
          <p:cNvPicPr>
            <a:picLocks noChangeAspect="1"/>
          </p:cNvPicPr>
          <p:nvPr/>
        </p:nvPicPr>
        <p:blipFill>
          <a:blip r:embed="rId3"/>
          <a:stretch>
            <a:fillRect/>
          </a:stretch>
        </p:blipFill>
        <p:spPr>
          <a:xfrm>
            <a:off x="838200" y="3307229"/>
            <a:ext cx="8149657" cy="1426190"/>
          </a:xfrm>
          <a:prstGeom prst="rect">
            <a:avLst/>
          </a:prstGeom>
        </p:spPr>
      </p:pic>
      <p:pic>
        <p:nvPicPr>
          <p:cNvPr id="9" name="Imagen 8" descr="Imagen que contiene reloj&#10;&#10;Descripción generada automáticamente">
            <a:extLst>
              <a:ext uri="{FF2B5EF4-FFF2-40B4-BE49-F238E27FC236}">
                <a16:creationId xmlns:a16="http://schemas.microsoft.com/office/drawing/2014/main" id="{B75759E2-1A7B-4410-A194-956273CA3830}"/>
              </a:ext>
            </a:extLst>
          </p:cNvPr>
          <p:cNvPicPr>
            <a:picLocks noChangeAspect="1"/>
          </p:cNvPicPr>
          <p:nvPr/>
        </p:nvPicPr>
        <p:blipFill>
          <a:blip r:embed="rId4"/>
          <a:stretch>
            <a:fillRect/>
          </a:stretch>
        </p:blipFill>
        <p:spPr>
          <a:xfrm>
            <a:off x="714345" y="5312463"/>
            <a:ext cx="8642638" cy="1545537"/>
          </a:xfrm>
          <a:prstGeom prst="rect">
            <a:avLst/>
          </a:prstGeom>
        </p:spPr>
      </p:pic>
      <p:sp>
        <p:nvSpPr>
          <p:cNvPr id="10" name="CuadroTexto 9">
            <a:extLst>
              <a:ext uri="{FF2B5EF4-FFF2-40B4-BE49-F238E27FC236}">
                <a16:creationId xmlns:a16="http://schemas.microsoft.com/office/drawing/2014/main" id="{0A048F56-0441-46BE-8ADE-9D30D232DB5B}"/>
              </a:ext>
            </a:extLst>
          </p:cNvPr>
          <p:cNvSpPr txBox="1"/>
          <p:nvPr/>
        </p:nvSpPr>
        <p:spPr>
          <a:xfrm>
            <a:off x="992681" y="4585506"/>
            <a:ext cx="6851176" cy="584775"/>
          </a:xfrm>
          <a:prstGeom prst="rect">
            <a:avLst/>
          </a:prstGeom>
          <a:noFill/>
        </p:spPr>
        <p:txBody>
          <a:bodyPr wrap="square" rtlCol="0">
            <a:spAutoFit/>
          </a:bodyPr>
          <a:lstStyle/>
          <a:p>
            <a:r>
              <a:rPr lang="es-MX" sz="3200" dirty="0"/>
              <a:t>Los últimos tres elementos</a:t>
            </a:r>
            <a:r>
              <a:rPr lang="es-MX" dirty="0"/>
              <a:t>:</a:t>
            </a:r>
          </a:p>
        </p:txBody>
      </p:sp>
    </p:spTree>
    <p:extLst>
      <p:ext uri="{BB962C8B-B14F-4D97-AF65-F5344CB8AC3E}">
        <p14:creationId xmlns:p14="http://schemas.microsoft.com/office/powerpoint/2010/main" val="3376719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ítulo 1"/>
          <p:cNvSpPr>
            <a:spLocks noGrp="1"/>
          </p:cNvSpPr>
          <p:nvPr>
            <p:ph type="title"/>
          </p:nvPr>
        </p:nvSpPr>
        <p:spPr>
          <a:xfrm>
            <a:off x="838200" y="1412488"/>
            <a:ext cx="2899189" cy="4363844"/>
          </a:xfrm>
        </p:spPr>
        <p:txBody>
          <a:bodyPr vert="horz" lIns="91440" tIns="45720" rIns="91440" bIns="45720" rtlCol="0" anchor="t">
            <a:normAutofit/>
          </a:bodyPr>
          <a:lstStyle/>
          <a:p>
            <a:r>
              <a:rPr lang="en-US" sz="4000" kern="1200">
                <a:solidFill>
                  <a:srgbClr val="FFFFFF"/>
                </a:solidFill>
                <a:latin typeface="+mj-lt"/>
                <a:ea typeface="+mj-ea"/>
                <a:cs typeface="+mj-cs"/>
              </a:rPr>
              <a:t>Tipo de variables en Python</a:t>
            </a:r>
            <a:br>
              <a:rPr lang="en-US" sz="4000" kern="1200">
                <a:solidFill>
                  <a:srgbClr val="FFFFFF"/>
                </a:solidFill>
                <a:latin typeface="+mj-lt"/>
                <a:ea typeface="+mj-ea"/>
                <a:cs typeface="+mj-cs"/>
              </a:rPr>
            </a:br>
            <a:endParaRPr lang="en-US" sz="4000" kern="1200">
              <a:solidFill>
                <a:srgbClr val="FFFFFF"/>
              </a:solidFill>
              <a:latin typeface="+mj-lt"/>
              <a:ea typeface="+mj-ea"/>
              <a:cs typeface="+mj-cs"/>
            </a:endParaRPr>
          </a:p>
        </p:txBody>
      </p:sp>
      <p:sp>
        <p:nvSpPr>
          <p:cNvPr id="3" name="Marcador de contenido 2"/>
          <p:cNvSpPr>
            <a:spLocks noGrp="1"/>
          </p:cNvSpPr>
          <p:nvPr>
            <p:ph idx="1"/>
          </p:nvPr>
        </p:nvSpPr>
        <p:spPr>
          <a:xfrm>
            <a:off x="4380855" y="1412489"/>
            <a:ext cx="3427283" cy="4363844"/>
          </a:xfrm>
        </p:spPr>
        <p:txBody>
          <a:bodyPr vert="horz" lIns="91440" tIns="45720" rIns="91440" bIns="45720" rtlCol="0">
            <a:normAutofit/>
          </a:bodyPr>
          <a:lstStyle/>
          <a:p>
            <a:pPr marL="457200" lvl="1"/>
            <a:r>
              <a:rPr lang="en-US" sz="2000"/>
              <a:t>Punto flotante</a:t>
            </a:r>
          </a:p>
          <a:p>
            <a:pPr marL="457200" lvl="1"/>
            <a:endParaRPr lang="en-US" sz="2000"/>
          </a:p>
          <a:p>
            <a:pPr lvl="2"/>
            <a:r>
              <a:rPr lang="en-US"/>
              <a:t>3.141595</a:t>
            </a:r>
          </a:p>
          <a:p>
            <a:pPr lvl="2"/>
            <a:r>
              <a:rPr lang="en-US"/>
              <a:t>12.</a:t>
            </a:r>
          </a:p>
          <a:p>
            <a:pPr lvl="2"/>
            <a:r>
              <a:rPr lang="en-US"/>
              <a:t>-45.3556</a:t>
            </a:r>
          </a:p>
          <a:p>
            <a:endParaRPr lang="en-US" sz="2000"/>
          </a:p>
          <a:p>
            <a:pPr marL="0"/>
            <a:r>
              <a:rPr lang="en-US" sz="2000"/>
              <a:t>	Complejos</a:t>
            </a:r>
          </a:p>
          <a:p>
            <a:pPr lvl="2"/>
            <a:r>
              <a:rPr lang="en-US"/>
              <a:t>6.32 + 45j</a:t>
            </a:r>
          </a:p>
          <a:p>
            <a:pPr lvl="2"/>
            <a:r>
              <a:rPr lang="en-US"/>
              <a:t>0.117j</a:t>
            </a:r>
          </a:p>
          <a:p>
            <a:pPr lvl="2"/>
            <a:r>
              <a:rPr lang="en-US"/>
              <a:t>(2 + 0j)</a:t>
            </a:r>
          </a:p>
          <a:p>
            <a:pPr lvl="2"/>
            <a:r>
              <a:rPr lang="en-US"/>
              <a:t>1j</a:t>
            </a:r>
          </a:p>
          <a:p>
            <a:pPr marL="914400" lvl="2"/>
            <a:endParaRPr lang="en-US"/>
          </a:p>
          <a:p>
            <a:pPr marL="0"/>
            <a:endParaRPr lang="en-US" sz="2000"/>
          </a:p>
          <a:p>
            <a:endParaRPr lang="en-US" sz="2000"/>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Marcador de contenido 2"/>
          <p:cNvSpPr txBox="1">
            <a:spLocks/>
          </p:cNvSpPr>
          <p:nvPr/>
        </p:nvSpPr>
        <p:spPr>
          <a:xfrm>
            <a:off x="8451604" y="1412489"/>
            <a:ext cx="3197701" cy="436384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914400" lvl="2" defTabSz="914400">
              <a:lnSpc>
                <a:spcPct val="90000"/>
              </a:lnSpc>
              <a:buFont typeface="Arial" panose="020B0604020202020204" pitchFamily="34" charset="0"/>
              <a:buChar char="•"/>
            </a:pPr>
            <a:r>
              <a:rPr lang="en-US" sz="2000" b="1">
                <a:latin typeface="+mn-lt"/>
                <a:ea typeface="+mn-ea"/>
                <a:cs typeface="+mn-cs"/>
              </a:rPr>
              <a:t>Valores booleanos</a:t>
            </a:r>
          </a:p>
          <a:p>
            <a:pPr lvl="2" defTabSz="914400">
              <a:lnSpc>
                <a:spcPct val="90000"/>
              </a:lnSpc>
              <a:buFont typeface="Arial" panose="020B0604020202020204" pitchFamily="34" charset="0"/>
              <a:buChar char="•"/>
            </a:pPr>
            <a:r>
              <a:rPr lang="en-US" sz="2000">
                <a:latin typeface="+mn-lt"/>
                <a:ea typeface="+mn-ea"/>
                <a:cs typeface="+mn-cs"/>
              </a:rPr>
              <a:t>True</a:t>
            </a:r>
          </a:p>
          <a:p>
            <a:pPr lvl="2" defTabSz="914400">
              <a:lnSpc>
                <a:spcPct val="90000"/>
              </a:lnSpc>
              <a:buFont typeface="Arial" panose="020B0604020202020204" pitchFamily="34" charset="0"/>
              <a:buChar char="•"/>
            </a:pPr>
            <a:r>
              <a:rPr lang="en-US" sz="2000">
                <a:latin typeface="+mn-lt"/>
                <a:ea typeface="+mn-ea"/>
                <a:cs typeface="+mn-cs"/>
              </a:rPr>
              <a:t>False</a:t>
            </a:r>
          </a:p>
          <a:p>
            <a:pPr lvl="2" defTabSz="914400">
              <a:lnSpc>
                <a:spcPct val="90000"/>
              </a:lnSpc>
              <a:buFont typeface="Arial" panose="020B0604020202020204" pitchFamily="34" charset="0"/>
              <a:buChar char="•"/>
            </a:pPr>
            <a:endParaRPr lang="en-US" sz="2000">
              <a:latin typeface="+mn-lt"/>
              <a:ea typeface="+mn-ea"/>
              <a:cs typeface="+mn-cs"/>
            </a:endParaRPr>
          </a:p>
          <a:p>
            <a:pPr marL="0" indent="-228600" defTabSz="914400">
              <a:lnSpc>
                <a:spcPct val="90000"/>
              </a:lnSpc>
              <a:buFont typeface="Arial" panose="020B0604020202020204" pitchFamily="34" charset="0"/>
              <a:buChar char="•"/>
            </a:pPr>
            <a:endParaRPr lang="en-US">
              <a:latin typeface="+mn-lt"/>
              <a:ea typeface="+mn-ea"/>
              <a:cs typeface="+mn-cs"/>
            </a:endParaRPr>
          </a:p>
          <a:p>
            <a:pPr indent="-228600" defTabSz="914400">
              <a:lnSpc>
                <a:spcPct val="90000"/>
              </a:lnSpc>
              <a:buFont typeface="Arial" panose="020B0604020202020204" pitchFamily="34" charset="0"/>
              <a:buChar char="•"/>
            </a:pPr>
            <a:endParaRPr lang="en-US">
              <a:latin typeface="+mn-lt"/>
              <a:ea typeface="+mn-ea"/>
              <a:cs typeface="+mn-cs"/>
            </a:endParaRPr>
          </a:p>
        </p:txBody>
      </p:sp>
    </p:spTree>
    <p:extLst>
      <p:ext uri="{BB962C8B-B14F-4D97-AF65-F5344CB8AC3E}">
        <p14:creationId xmlns:p14="http://schemas.microsoft.com/office/powerpoint/2010/main" val="366895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5D866F-B9E5-4B64-8A02-2233AB37F235}"/>
              </a:ext>
            </a:extLst>
          </p:cNvPr>
          <p:cNvSpPr>
            <a:spLocks noGrp="1"/>
          </p:cNvSpPr>
          <p:nvPr>
            <p:ph type="title"/>
          </p:nvPr>
        </p:nvSpPr>
        <p:spPr/>
        <p:txBody>
          <a:bodyPr/>
          <a:lstStyle/>
          <a:p>
            <a:r>
              <a:rPr lang="es-MX" dirty="0"/>
              <a:t>Aplicar una función a un arreglo</a:t>
            </a:r>
          </a:p>
        </p:txBody>
      </p:sp>
      <p:pic>
        <p:nvPicPr>
          <p:cNvPr id="8" name="Imagen 7">
            <a:extLst>
              <a:ext uri="{FF2B5EF4-FFF2-40B4-BE49-F238E27FC236}">
                <a16:creationId xmlns:a16="http://schemas.microsoft.com/office/drawing/2014/main" id="{72D2A50B-A46E-4C33-9703-2CC4FB372C75}"/>
              </a:ext>
            </a:extLst>
          </p:cNvPr>
          <p:cNvPicPr>
            <a:picLocks noChangeAspect="1"/>
          </p:cNvPicPr>
          <p:nvPr/>
        </p:nvPicPr>
        <p:blipFill>
          <a:blip r:embed="rId2"/>
          <a:stretch>
            <a:fillRect/>
          </a:stretch>
        </p:blipFill>
        <p:spPr>
          <a:xfrm>
            <a:off x="838200" y="2047163"/>
            <a:ext cx="8975848" cy="1606788"/>
          </a:xfrm>
          <a:prstGeom prst="rect">
            <a:avLst/>
          </a:prstGeom>
        </p:spPr>
      </p:pic>
    </p:spTree>
    <p:extLst>
      <p:ext uri="{BB962C8B-B14F-4D97-AF65-F5344CB8AC3E}">
        <p14:creationId xmlns:p14="http://schemas.microsoft.com/office/powerpoint/2010/main" val="25070136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5D866F-B9E5-4B64-8A02-2233AB37F235}"/>
              </a:ext>
            </a:extLst>
          </p:cNvPr>
          <p:cNvSpPr>
            <a:spLocks noGrp="1"/>
          </p:cNvSpPr>
          <p:nvPr>
            <p:ph type="title"/>
          </p:nvPr>
        </p:nvSpPr>
        <p:spPr/>
        <p:txBody>
          <a:bodyPr/>
          <a:lstStyle/>
          <a:p>
            <a:r>
              <a:rPr lang="es-MX" dirty="0"/>
              <a:t>Guardar un arreglo a una lista</a:t>
            </a:r>
          </a:p>
        </p:txBody>
      </p:sp>
      <p:pic>
        <p:nvPicPr>
          <p:cNvPr id="4" name="Imagen 3" descr="Imagen que contiene negro, rojo, agua, gente&#10;&#10;Descripción generada automáticamente">
            <a:extLst>
              <a:ext uri="{FF2B5EF4-FFF2-40B4-BE49-F238E27FC236}">
                <a16:creationId xmlns:a16="http://schemas.microsoft.com/office/drawing/2014/main" id="{5BACE320-3B9A-4B5B-A7B7-39B8E1046072}"/>
              </a:ext>
            </a:extLst>
          </p:cNvPr>
          <p:cNvPicPr>
            <a:picLocks noChangeAspect="1"/>
          </p:cNvPicPr>
          <p:nvPr/>
        </p:nvPicPr>
        <p:blipFill>
          <a:blip r:embed="rId2"/>
          <a:stretch>
            <a:fillRect/>
          </a:stretch>
        </p:blipFill>
        <p:spPr>
          <a:xfrm>
            <a:off x="838200" y="2333768"/>
            <a:ext cx="9142888" cy="1536884"/>
          </a:xfrm>
          <a:prstGeom prst="rect">
            <a:avLst/>
          </a:prstGeom>
        </p:spPr>
      </p:pic>
    </p:spTree>
    <p:extLst>
      <p:ext uri="{BB962C8B-B14F-4D97-AF65-F5344CB8AC3E}">
        <p14:creationId xmlns:p14="http://schemas.microsoft.com/office/powerpoint/2010/main" val="2193140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5D866F-B9E5-4B64-8A02-2233AB37F235}"/>
              </a:ext>
            </a:extLst>
          </p:cNvPr>
          <p:cNvSpPr>
            <a:spLocks noGrp="1"/>
          </p:cNvSpPr>
          <p:nvPr>
            <p:ph type="title"/>
          </p:nvPr>
        </p:nvSpPr>
        <p:spPr/>
        <p:txBody>
          <a:bodyPr/>
          <a:lstStyle/>
          <a:p>
            <a:r>
              <a:rPr lang="es-MX" dirty="0"/>
              <a:t>Ordenar arreglos </a:t>
            </a:r>
            <a:r>
              <a:rPr lang="es-MX" dirty="0" err="1"/>
              <a:t>NumPy</a:t>
            </a:r>
            <a:endParaRPr lang="es-MX" dirty="0"/>
          </a:p>
        </p:txBody>
      </p:sp>
      <p:pic>
        <p:nvPicPr>
          <p:cNvPr id="5" name="Imagen 4" descr="Captura de pantalla de un celular&#10;&#10;Descripción generada automáticamente">
            <a:extLst>
              <a:ext uri="{FF2B5EF4-FFF2-40B4-BE49-F238E27FC236}">
                <a16:creationId xmlns:a16="http://schemas.microsoft.com/office/drawing/2014/main" id="{900FC39A-9C36-4D48-A107-FA625B4D293D}"/>
              </a:ext>
            </a:extLst>
          </p:cNvPr>
          <p:cNvPicPr>
            <a:picLocks noChangeAspect="1"/>
          </p:cNvPicPr>
          <p:nvPr/>
        </p:nvPicPr>
        <p:blipFill>
          <a:blip r:embed="rId2"/>
          <a:stretch>
            <a:fillRect/>
          </a:stretch>
        </p:blipFill>
        <p:spPr>
          <a:xfrm>
            <a:off x="1215302" y="1965278"/>
            <a:ext cx="8441755" cy="2127690"/>
          </a:xfrm>
          <a:prstGeom prst="rect">
            <a:avLst/>
          </a:prstGeom>
        </p:spPr>
      </p:pic>
    </p:spTree>
    <p:extLst>
      <p:ext uri="{BB962C8B-B14F-4D97-AF65-F5344CB8AC3E}">
        <p14:creationId xmlns:p14="http://schemas.microsoft.com/office/powerpoint/2010/main" val="15941592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5D866F-B9E5-4B64-8A02-2233AB37F235}"/>
              </a:ext>
            </a:extLst>
          </p:cNvPr>
          <p:cNvSpPr>
            <a:spLocks noGrp="1"/>
          </p:cNvSpPr>
          <p:nvPr>
            <p:ph type="title"/>
          </p:nvPr>
        </p:nvSpPr>
        <p:spPr/>
        <p:txBody>
          <a:bodyPr/>
          <a:lstStyle/>
          <a:p>
            <a:r>
              <a:rPr lang="es-MX" dirty="0"/>
              <a:t>Normalizar un arreglo</a:t>
            </a:r>
          </a:p>
        </p:txBody>
      </p:sp>
      <p:pic>
        <p:nvPicPr>
          <p:cNvPr id="4" name="Imagen 3" descr="Captura de pantalla de un celular&#10;&#10;Descripción generada automáticamente">
            <a:extLst>
              <a:ext uri="{FF2B5EF4-FFF2-40B4-BE49-F238E27FC236}">
                <a16:creationId xmlns:a16="http://schemas.microsoft.com/office/drawing/2014/main" id="{22299900-D7CC-462F-88D7-B76BDE87583E}"/>
              </a:ext>
            </a:extLst>
          </p:cNvPr>
          <p:cNvPicPr>
            <a:picLocks noChangeAspect="1"/>
          </p:cNvPicPr>
          <p:nvPr/>
        </p:nvPicPr>
        <p:blipFill>
          <a:blip r:embed="rId2"/>
          <a:stretch>
            <a:fillRect/>
          </a:stretch>
        </p:blipFill>
        <p:spPr>
          <a:xfrm>
            <a:off x="979892" y="2129051"/>
            <a:ext cx="8610181" cy="2187756"/>
          </a:xfrm>
          <a:prstGeom prst="rect">
            <a:avLst/>
          </a:prstGeom>
        </p:spPr>
      </p:pic>
    </p:spTree>
    <p:extLst>
      <p:ext uri="{BB962C8B-B14F-4D97-AF65-F5344CB8AC3E}">
        <p14:creationId xmlns:p14="http://schemas.microsoft.com/office/powerpoint/2010/main" val="22725563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5D866F-B9E5-4B64-8A02-2233AB37F235}"/>
              </a:ext>
            </a:extLst>
          </p:cNvPr>
          <p:cNvSpPr>
            <a:spLocks noGrp="1"/>
          </p:cNvSpPr>
          <p:nvPr>
            <p:ph type="title"/>
          </p:nvPr>
        </p:nvSpPr>
        <p:spPr/>
        <p:txBody>
          <a:bodyPr/>
          <a:lstStyle/>
          <a:p>
            <a:r>
              <a:rPr lang="es-MX" dirty="0"/>
              <a:t>Anexar un arreglo </a:t>
            </a:r>
            <a:r>
              <a:rPr lang="es-MX" dirty="0" err="1"/>
              <a:t>Numpy</a:t>
            </a:r>
            <a:r>
              <a:rPr lang="es-MX" dirty="0"/>
              <a:t> a otro</a:t>
            </a:r>
          </a:p>
        </p:txBody>
      </p:sp>
      <p:pic>
        <p:nvPicPr>
          <p:cNvPr id="5" name="Imagen 4" descr="Imagen que contiene colgando, tabla, hecho de madera, gente&#10;&#10;Descripción generada automáticamente">
            <a:extLst>
              <a:ext uri="{FF2B5EF4-FFF2-40B4-BE49-F238E27FC236}">
                <a16:creationId xmlns:a16="http://schemas.microsoft.com/office/drawing/2014/main" id="{F402D1A8-0DB7-4521-A3DA-C66E86E96FB7}"/>
              </a:ext>
            </a:extLst>
          </p:cNvPr>
          <p:cNvPicPr>
            <a:picLocks noChangeAspect="1"/>
          </p:cNvPicPr>
          <p:nvPr/>
        </p:nvPicPr>
        <p:blipFill>
          <a:blip r:embed="rId2"/>
          <a:stretch>
            <a:fillRect/>
          </a:stretch>
        </p:blipFill>
        <p:spPr>
          <a:xfrm>
            <a:off x="1146412" y="1818286"/>
            <a:ext cx="7197683" cy="2342297"/>
          </a:xfrm>
          <a:prstGeom prst="rect">
            <a:avLst/>
          </a:prstGeom>
        </p:spPr>
      </p:pic>
    </p:spTree>
    <p:extLst>
      <p:ext uri="{BB962C8B-B14F-4D97-AF65-F5344CB8AC3E}">
        <p14:creationId xmlns:p14="http://schemas.microsoft.com/office/powerpoint/2010/main" val="25719475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A6F2A7-9EDE-41C9-A377-5A114FCF65E6}"/>
              </a:ext>
            </a:extLst>
          </p:cNvPr>
          <p:cNvSpPr>
            <a:spLocks noGrp="1"/>
          </p:cNvSpPr>
          <p:nvPr>
            <p:ph type="title"/>
          </p:nvPr>
        </p:nvSpPr>
        <p:spPr/>
        <p:txBody>
          <a:bodyPr/>
          <a:lstStyle/>
          <a:p>
            <a:r>
              <a:rPr lang="es-MX" dirty="0"/>
              <a:t>Manipulación de la forma de los arreglos</a:t>
            </a:r>
          </a:p>
        </p:txBody>
      </p:sp>
      <p:sp>
        <p:nvSpPr>
          <p:cNvPr id="3" name="Marcador de contenido 2">
            <a:extLst>
              <a:ext uri="{FF2B5EF4-FFF2-40B4-BE49-F238E27FC236}">
                <a16:creationId xmlns:a16="http://schemas.microsoft.com/office/drawing/2014/main" id="{C7E8950B-0554-401C-88DE-11F74A558E92}"/>
              </a:ext>
            </a:extLst>
          </p:cNvPr>
          <p:cNvSpPr>
            <a:spLocks noGrp="1"/>
          </p:cNvSpPr>
          <p:nvPr>
            <p:ph idx="1"/>
          </p:nvPr>
        </p:nvSpPr>
        <p:spPr/>
        <p:txBody>
          <a:bodyPr/>
          <a:lstStyle/>
          <a:p>
            <a:r>
              <a:rPr lang="es-MX" dirty="0"/>
              <a:t>Aplanado</a:t>
            </a:r>
          </a:p>
          <a:p>
            <a:endParaRPr lang="es-MX" dirty="0"/>
          </a:p>
        </p:txBody>
      </p:sp>
      <p:pic>
        <p:nvPicPr>
          <p:cNvPr id="7" name="Imagen 6" descr="Imagen que contiene tabla, hombre, jugador, cuarto&#10;&#10;Descripción generada automáticamente">
            <a:extLst>
              <a:ext uri="{FF2B5EF4-FFF2-40B4-BE49-F238E27FC236}">
                <a16:creationId xmlns:a16="http://schemas.microsoft.com/office/drawing/2014/main" id="{71C71AC9-F253-40AC-B8F0-6BEFD0039078}"/>
              </a:ext>
            </a:extLst>
          </p:cNvPr>
          <p:cNvPicPr>
            <a:picLocks noChangeAspect="1"/>
          </p:cNvPicPr>
          <p:nvPr/>
        </p:nvPicPr>
        <p:blipFill>
          <a:blip r:embed="rId2"/>
          <a:stretch>
            <a:fillRect/>
          </a:stretch>
        </p:blipFill>
        <p:spPr>
          <a:xfrm>
            <a:off x="1103102" y="2595366"/>
            <a:ext cx="7126497" cy="2648786"/>
          </a:xfrm>
          <a:prstGeom prst="rect">
            <a:avLst/>
          </a:prstGeom>
        </p:spPr>
      </p:pic>
    </p:spTree>
    <p:extLst>
      <p:ext uri="{BB962C8B-B14F-4D97-AF65-F5344CB8AC3E}">
        <p14:creationId xmlns:p14="http://schemas.microsoft.com/office/powerpoint/2010/main" val="24835748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A6F2A7-9EDE-41C9-A377-5A114FCF65E6}"/>
              </a:ext>
            </a:extLst>
          </p:cNvPr>
          <p:cNvSpPr>
            <a:spLocks noGrp="1"/>
          </p:cNvSpPr>
          <p:nvPr>
            <p:ph type="title"/>
          </p:nvPr>
        </p:nvSpPr>
        <p:spPr/>
        <p:txBody>
          <a:bodyPr/>
          <a:lstStyle/>
          <a:p>
            <a:r>
              <a:rPr lang="es-MX" dirty="0"/>
              <a:t>Manipulación de la forma de los arreglos</a:t>
            </a:r>
          </a:p>
        </p:txBody>
      </p:sp>
      <p:sp>
        <p:nvSpPr>
          <p:cNvPr id="3" name="Marcador de contenido 2">
            <a:extLst>
              <a:ext uri="{FF2B5EF4-FFF2-40B4-BE49-F238E27FC236}">
                <a16:creationId xmlns:a16="http://schemas.microsoft.com/office/drawing/2014/main" id="{C7E8950B-0554-401C-88DE-11F74A558E92}"/>
              </a:ext>
            </a:extLst>
          </p:cNvPr>
          <p:cNvSpPr>
            <a:spLocks noGrp="1"/>
          </p:cNvSpPr>
          <p:nvPr>
            <p:ph idx="1"/>
          </p:nvPr>
        </p:nvSpPr>
        <p:spPr/>
        <p:txBody>
          <a:bodyPr/>
          <a:lstStyle/>
          <a:p>
            <a:r>
              <a:rPr lang="es-MX" dirty="0"/>
              <a:t>Transpuesta</a:t>
            </a:r>
          </a:p>
          <a:p>
            <a:endParaRPr lang="es-MX" dirty="0"/>
          </a:p>
          <a:p>
            <a:endParaRPr lang="es-MX" dirty="0"/>
          </a:p>
          <a:p>
            <a:endParaRPr lang="es-MX" dirty="0"/>
          </a:p>
          <a:p>
            <a:endParaRPr lang="es-MX" dirty="0"/>
          </a:p>
          <a:p>
            <a:endParaRPr lang="es-MX" dirty="0"/>
          </a:p>
          <a:p>
            <a:r>
              <a:rPr lang="es-MX" dirty="0"/>
              <a:t>Transpuesta más aplanado</a:t>
            </a:r>
          </a:p>
          <a:p>
            <a:pPr marL="0" indent="0">
              <a:buNone/>
            </a:pPr>
            <a:endParaRPr lang="es-MX" dirty="0"/>
          </a:p>
          <a:p>
            <a:endParaRPr lang="es-MX" dirty="0"/>
          </a:p>
        </p:txBody>
      </p:sp>
      <p:pic>
        <p:nvPicPr>
          <p:cNvPr id="5" name="Imagen 4">
            <a:extLst>
              <a:ext uri="{FF2B5EF4-FFF2-40B4-BE49-F238E27FC236}">
                <a16:creationId xmlns:a16="http://schemas.microsoft.com/office/drawing/2014/main" id="{0F18CA1A-0C51-4125-8A7E-4D1D314C8163}"/>
              </a:ext>
            </a:extLst>
          </p:cNvPr>
          <p:cNvPicPr>
            <a:picLocks noChangeAspect="1"/>
          </p:cNvPicPr>
          <p:nvPr/>
        </p:nvPicPr>
        <p:blipFill>
          <a:blip r:embed="rId2"/>
          <a:stretch>
            <a:fillRect/>
          </a:stretch>
        </p:blipFill>
        <p:spPr>
          <a:xfrm>
            <a:off x="1151542" y="2340562"/>
            <a:ext cx="3665538" cy="1958510"/>
          </a:xfrm>
          <a:prstGeom prst="rect">
            <a:avLst/>
          </a:prstGeom>
        </p:spPr>
      </p:pic>
      <p:pic>
        <p:nvPicPr>
          <p:cNvPr id="8" name="Imagen 7">
            <a:extLst>
              <a:ext uri="{FF2B5EF4-FFF2-40B4-BE49-F238E27FC236}">
                <a16:creationId xmlns:a16="http://schemas.microsoft.com/office/drawing/2014/main" id="{B9329F96-A559-4DF8-8658-6D5A34CF0626}"/>
              </a:ext>
            </a:extLst>
          </p:cNvPr>
          <p:cNvPicPr>
            <a:picLocks noChangeAspect="1"/>
          </p:cNvPicPr>
          <p:nvPr/>
        </p:nvPicPr>
        <p:blipFill>
          <a:blip r:embed="rId3"/>
          <a:stretch>
            <a:fillRect/>
          </a:stretch>
        </p:blipFill>
        <p:spPr>
          <a:xfrm>
            <a:off x="1151542" y="5504139"/>
            <a:ext cx="5933944" cy="1353861"/>
          </a:xfrm>
          <a:prstGeom prst="rect">
            <a:avLst/>
          </a:prstGeom>
        </p:spPr>
      </p:pic>
    </p:spTree>
    <p:extLst>
      <p:ext uri="{BB962C8B-B14F-4D97-AF65-F5344CB8AC3E}">
        <p14:creationId xmlns:p14="http://schemas.microsoft.com/office/powerpoint/2010/main" val="14868987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A6F2A7-9EDE-41C9-A377-5A114FCF65E6}"/>
              </a:ext>
            </a:extLst>
          </p:cNvPr>
          <p:cNvSpPr>
            <a:spLocks noGrp="1"/>
          </p:cNvSpPr>
          <p:nvPr>
            <p:ph type="title"/>
          </p:nvPr>
        </p:nvSpPr>
        <p:spPr/>
        <p:txBody>
          <a:bodyPr/>
          <a:lstStyle/>
          <a:p>
            <a:r>
              <a:rPr lang="es-MX" dirty="0"/>
              <a:t>Manipulación de la forma de los arreglos</a:t>
            </a:r>
          </a:p>
        </p:txBody>
      </p:sp>
      <p:sp>
        <p:nvSpPr>
          <p:cNvPr id="3" name="Marcador de contenido 2">
            <a:extLst>
              <a:ext uri="{FF2B5EF4-FFF2-40B4-BE49-F238E27FC236}">
                <a16:creationId xmlns:a16="http://schemas.microsoft.com/office/drawing/2014/main" id="{C7E8950B-0554-401C-88DE-11F74A558E92}"/>
              </a:ext>
            </a:extLst>
          </p:cNvPr>
          <p:cNvSpPr>
            <a:spLocks noGrp="1"/>
          </p:cNvSpPr>
          <p:nvPr>
            <p:ph idx="1"/>
          </p:nvPr>
        </p:nvSpPr>
        <p:spPr/>
        <p:txBody>
          <a:bodyPr/>
          <a:lstStyle/>
          <a:p>
            <a:r>
              <a:rPr lang="es-MX" dirty="0"/>
              <a:t>Transpuesta</a:t>
            </a:r>
          </a:p>
          <a:p>
            <a:endParaRPr lang="es-MX" dirty="0"/>
          </a:p>
          <a:p>
            <a:endParaRPr lang="es-MX" dirty="0"/>
          </a:p>
          <a:p>
            <a:endParaRPr lang="es-MX" dirty="0"/>
          </a:p>
          <a:p>
            <a:endParaRPr lang="es-MX" dirty="0"/>
          </a:p>
          <a:p>
            <a:endParaRPr lang="es-MX" dirty="0"/>
          </a:p>
          <a:p>
            <a:r>
              <a:rPr lang="es-MX" dirty="0"/>
              <a:t>Transpuesta más aplanado</a:t>
            </a:r>
          </a:p>
          <a:p>
            <a:pPr marL="0" indent="0">
              <a:buNone/>
            </a:pPr>
            <a:endParaRPr lang="es-MX" dirty="0"/>
          </a:p>
          <a:p>
            <a:endParaRPr lang="es-MX" dirty="0"/>
          </a:p>
        </p:txBody>
      </p:sp>
      <p:pic>
        <p:nvPicPr>
          <p:cNvPr id="5" name="Imagen 4">
            <a:extLst>
              <a:ext uri="{FF2B5EF4-FFF2-40B4-BE49-F238E27FC236}">
                <a16:creationId xmlns:a16="http://schemas.microsoft.com/office/drawing/2014/main" id="{0F18CA1A-0C51-4125-8A7E-4D1D314C8163}"/>
              </a:ext>
            </a:extLst>
          </p:cNvPr>
          <p:cNvPicPr>
            <a:picLocks noChangeAspect="1"/>
          </p:cNvPicPr>
          <p:nvPr/>
        </p:nvPicPr>
        <p:blipFill>
          <a:blip r:embed="rId2"/>
          <a:stretch>
            <a:fillRect/>
          </a:stretch>
        </p:blipFill>
        <p:spPr>
          <a:xfrm>
            <a:off x="1151542" y="2340562"/>
            <a:ext cx="3665538" cy="1958510"/>
          </a:xfrm>
          <a:prstGeom prst="rect">
            <a:avLst/>
          </a:prstGeom>
        </p:spPr>
      </p:pic>
      <p:pic>
        <p:nvPicPr>
          <p:cNvPr id="8" name="Imagen 7">
            <a:extLst>
              <a:ext uri="{FF2B5EF4-FFF2-40B4-BE49-F238E27FC236}">
                <a16:creationId xmlns:a16="http://schemas.microsoft.com/office/drawing/2014/main" id="{B9329F96-A559-4DF8-8658-6D5A34CF0626}"/>
              </a:ext>
            </a:extLst>
          </p:cNvPr>
          <p:cNvPicPr>
            <a:picLocks noChangeAspect="1"/>
          </p:cNvPicPr>
          <p:nvPr/>
        </p:nvPicPr>
        <p:blipFill>
          <a:blip r:embed="rId3"/>
          <a:stretch>
            <a:fillRect/>
          </a:stretch>
        </p:blipFill>
        <p:spPr>
          <a:xfrm>
            <a:off x="1151542" y="5504139"/>
            <a:ext cx="5933944" cy="1353861"/>
          </a:xfrm>
          <a:prstGeom prst="rect">
            <a:avLst/>
          </a:prstGeom>
        </p:spPr>
      </p:pic>
    </p:spTree>
    <p:extLst>
      <p:ext uri="{BB962C8B-B14F-4D97-AF65-F5344CB8AC3E}">
        <p14:creationId xmlns:p14="http://schemas.microsoft.com/office/powerpoint/2010/main" val="13243518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A6F2A7-9EDE-41C9-A377-5A114FCF65E6}"/>
              </a:ext>
            </a:extLst>
          </p:cNvPr>
          <p:cNvSpPr>
            <a:spLocks noGrp="1"/>
          </p:cNvSpPr>
          <p:nvPr>
            <p:ph type="title"/>
          </p:nvPr>
        </p:nvSpPr>
        <p:spPr/>
        <p:txBody>
          <a:bodyPr/>
          <a:lstStyle/>
          <a:p>
            <a:r>
              <a:rPr lang="es-MX" dirty="0"/>
              <a:t>Manipulación de la forma de los arreglos</a:t>
            </a:r>
          </a:p>
        </p:txBody>
      </p:sp>
      <p:sp>
        <p:nvSpPr>
          <p:cNvPr id="3" name="Marcador de contenido 2">
            <a:extLst>
              <a:ext uri="{FF2B5EF4-FFF2-40B4-BE49-F238E27FC236}">
                <a16:creationId xmlns:a16="http://schemas.microsoft.com/office/drawing/2014/main" id="{C7E8950B-0554-401C-88DE-11F74A558E92}"/>
              </a:ext>
            </a:extLst>
          </p:cNvPr>
          <p:cNvSpPr>
            <a:spLocks noGrp="1"/>
          </p:cNvSpPr>
          <p:nvPr>
            <p:ph idx="1"/>
          </p:nvPr>
        </p:nvSpPr>
        <p:spPr/>
        <p:txBody>
          <a:bodyPr/>
          <a:lstStyle/>
          <a:p>
            <a:pPr marL="0" indent="0">
              <a:buNone/>
            </a:pPr>
            <a:endParaRPr lang="es-MX" dirty="0"/>
          </a:p>
          <a:p>
            <a:endParaRPr lang="es-MX" dirty="0"/>
          </a:p>
        </p:txBody>
      </p:sp>
      <p:pic>
        <p:nvPicPr>
          <p:cNvPr id="9" name="Imagen 8">
            <a:extLst>
              <a:ext uri="{FF2B5EF4-FFF2-40B4-BE49-F238E27FC236}">
                <a16:creationId xmlns:a16="http://schemas.microsoft.com/office/drawing/2014/main" id="{A91896A9-5484-4810-AC21-5A1AE13631A2}"/>
              </a:ext>
            </a:extLst>
          </p:cNvPr>
          <p:cNvPicPr>
            <a:picLocks noChangeAspect="1"/>
          </p:cNvPicPr>
          <p:nvPr/>
        </p:nvPicPr>
        <p:blipFill>
          <a:blip r:embed="rId2"/>
          <a:stretch>
            <a:fillRect/>
          </a:stretch>
        </p:blipFill>
        <p:spPr>
          <a:xfrm>
            <a:off x="1192895" y="2205884"/>
            <a:ext cx="6627272" cy="3447900"/>
          </a:xfrm>
          <a:prstGeom prst="rect">
            <a:avLst/>
          </a:prstGeom>
        </p:spPr>
      </p:pic>
    </p:spTree>
    <p:extLst>
      <p:ext uri="{BB962C8B-B14F-4D97-AF65-F5344CB8AC3E}">
        <p14:creationId xmlns:p14="http://schemas.microsoft.com/office/powerpoint/2010/main" val="39935779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A6F2A7-9EDE-41C9-A377-5A114FCF65E6}"/>
              </a:ext>
            </a:extLst>
          </p:cNvPr>
          <p:cNvSpPr>
            <a:spLocks noGrp="1"/>
          </p:cNvSpPr>
          <p:nvPr>
            <p:ph type="title"/>
          </p:nvPr>
        </p:nvSpPr>
        <p:spPr/>
        <p:txBody>
          <a:bodyPr/>
          <a:lstStyle/>
          <a:p>
            <a:r>
              <a:rPr lang="es-MX" dirty="0"/>
              <a:t>Manipulación de la forma de los arreglos</a:t>
            </a:r>
          </a:p>
        </p:txBody>
      </p:sp>
      <p:sp>
        <p:nvSpPr>
          <p:cNvPr id="3" name="Marcador de contenido 2">
            <a:extLst>
              <a:ext uri="{FF2B5EF4-FFF2-40B4-BE49-F238E27FC236}">
                <a16:creationId xmlns:a16="http://schemas.microsoft.com/office/drawing/2014/main" id="{C7E8950B-0554-401C-88DE-11F74A558E92}"/>
              </a:ext>
            </a:extLst>
          </p:cNvPr>
          <p:cNvSpPr>
            <a:spLocks noGrp="1"/>
          </p:cNvSpPr>
          <p:nvPr>
            <p:ph idx="1"/>
          </p:nvPr>
        </p:nvSpPr>
        <p:spPr/>
        <p:txBody>
          <a:bodyPr/>
          <a:lstStyle/>
          <a:p>
            <a:pPr marL="0" indent="0">
              <a:buNone/>
            </a:pPr>
            <a:endParaRPr lang="es-MX" dirty="0"/>
          </a:p>
          <a:p>
            <a:endParaRPr lang="es-MX" dirty="0"/>
          </a:p>
        </p:txBody>
      </p:sp>
      <p:pic>
        <p:nvPicPr>
          <p:cNvPr id="5" name="Imagen 4" descr="Un conjunto de letras negras en un fondo blanco&#10;&#10;Descripción generada automáticamente">
            <a:extLst>
              <a:ext uri="{FF2B5EF4-FFF2-40B4-BE49-F238E27FC236}">
                <a16:creationId xmlns:a16="http://schemas.microsoft.com/office/drawing/2014/main" id="{1CDAAB7C-1DFA-4010-B71B-F337CAF4512B}"/>
              </a:ext>
            </a:extLst>
          </p:cNvPr>
          <p:cNvPicPr>
            <a:picLocks noChangeAspect="1"/>
          </p:cNvPicPr>
          <p:nvPr/>
        </p:nvPicPr>
        <p:blipFill>
          <a:blip r:embed="rId2"/>
          <a:stretch>
            <a:fillRect/>
          </a:stretch>
        </p:blipFill>
        <p:spPr>
          <a:xfrm>
            <a:off x="1219604" y="2388358"/>
            <a:ext cx="7036853" cy="1501692"/>
          </a:xfrm>
          <a:prstGeom prst="rect">
            <a:avLst/>
          </a:prstGeom>
        </p:spPr>
      </p:pic>
    </p:spTree>
    <p:extLst>
      <p:ext uri="{BB962C8B-B14F-4D97-AF65-F5344CB8AC3E}">
        <p14:creationId xmlns:p14="http://schemas.microsoft.com/office/powerpoint/2010/main" val="134052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58A14AF-9FB5-4CC7-BA35-E8E85D3EDF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title"/>
          </p:nvPr>
        </p:nvSpPr>
        <p:spPr>
          <a:xfrm>
            <a:off x="793662" y="386930"/>
            <a:ext cx="10066122" cy="1298448"/>
          </a:xfrm>
        </p:spPr>
        <p:txBody>
          <a:bodyPr vert="horz" lIns="91440" tIns="45720" rIns="91440" bIns="45720" rtlCol="0" anchor="b">
            <a:normAutofit/>
          </a:bodyPr>
          <a:lstStyle/>
          <a:p>
            <a:r>
              <a:rPr lang="en-US" b="1" kern="1200">
                <a:solidFill>
                  <a:schemeClr val="tx1"/>
                </a:solidFill>
                <a:latin typeface="+mj-lt"/>
                <a:ea typeface="+mj-ea"/>
                <a:cs typeface="+mj-cs"/>
              </a:rPr>
              <a:t>Variables tipo LISTA en Python</a:t>
            </a:r>
            <a:br>
              <a:rPr lang="en-US" b="1" kern="1200">
                <a:solidFill>
                  <a:schemeClr val="tx1"/>
                </a:solidFill>
                <a:latin typeface="+mj-lt"/>
                <a:ea typeface="+mj-ea"/>
                <a:cs typeface="+mj-cs"/>
              </a:rPr>
            </a:br>
            <a:endParaRPr lang="en-US" kern="1200">
              <a:solidFill>
                <a:schemeClr val="tx1"/>
              </a:solidFill>
              <a:latin typeface="+mj-lt"/>
              <a:ea typeface="+mj-ea"/>
              <a:cs typeface="+mj-cs"/>
            </a:endParaRPr>
          </a:p>
        </p:txBody>
      </p:sp>
      <p:sp>
        <p:nvSpPr>
          <p:cNvPr id="16" name="Rectangle 15">
            <a:extLst>
              <a:ext uri="{FF2B5EF4-FFF2-40B4-BE49-F238E27FC236}">
                <a16:creationId xmlns:a16="http://schemas.microsoft.com/office/drawing/2014/main" id="{3A9A4357-BD1D-4622-A4FE-766E6AB8DE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659831F-0D9A-4C63-9EBB-8435B85A44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adroTexto 8"/>
          <p:cNvSpPr txBox="1"/>
          <p:nvPr/>
        </p:nvSpPr>
        <p:spPr>
          <a:xfrm>
            <a:off x="793661" y="2599509"/>
            <a:ext cx="4530898" cy="3639450"/>
          </a:xfrm>
          <a:prstGeom prst="rect">
            <a:avLst/>
          </a:prstGeom>
        </p:spPr>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r>
              <a:rPr lang="en-US" sz="2000"/>
              <a:t>Una lista se define  haciendo una asignación a un nombre de variable con los elementos dentro de corchetes cuadrados [], por ejemplo:</a:t>
            </a:r>
          </a:p>
        </p:txBody>
      </p:sp>
      <p:pic>
        <p:nvPicPr>
          <p:cNvPr id="8" name="Marcador de contenido 7" descr="Recorte de pantal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54904" y="2484255"/>
            <a:ext cx="4263533" cy="3714244"/>
          </a:xfrm>
          <a:prstGeom prst="rect">
            <a:avLst/>
          </a:prstGeom>
        </p:spPr>
      </p:pic>
      <p:sp>
        <p:nvSpPr>
          <p:cNvPr id="20" name="Rectangle 19">
            <a:extLst>
              <a:ext uri="{FF2B5EF4-FFF2-40B4-BE49-F238E27FC236}">
                <a16:creationId xmlns:a16="http://schemas.microsoft.com/office/drawing/2014/main" id="{E6995CE5-F890-4ABA-82A2-26507CE8D2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22566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A6F2A7-9EDE-41C9-A377-5A114FCF65E6}"/>
              </a:ext>
            </a:extLst>
          </p:cNvPr>
          <p:cNvSpPr>
            <a:spLocks noGrp="1"/>
          </p:cNvSpPr>
          <p:nvPr>
            <p:ph type="title"/>
          </p:nvPr>
        </p:nvSpPr>
        <p:spPr/>
        <p:txBody>
          <a:bodyPr/>
          <a:lstStyle/>
          <a:p>
            <a:r>
              <a:rPr lang="es-MX" dirty="0"/>
              <a:t>Ejercicios</a:t>
            </a:r>
          </a:p>
        </p:txBody>
      </p:sp>
      <p:sp>
        <p:nvSpPr>
          <p:cNvPr id="3" name="Marcador de contenido 2">
            <a:extLst>
              <a:ext uri="{FF2B5EF4-FFF2-40B4-BE49-F238E27FC236}">
                <a16:creationId xmlns:a16="http://schemas.microsoft.com/office/drawing/2014/main" id="{C7E8950B-0554-401C-88DE-11F74A558E92}"/>
              </a:ext>
            </a:extLst>
          </p:cNvPr>
          <p:cNvSpPr>
            <a:spLocks noGrp="1"/>
          </p:cNvSpPr>
          <p:nvPr>
            <p:ph idx="1"/>
          </p:nvPr>
        </p:nvSpPr>
        <p:spPr/>
        <p:txBody>
          <a:bodyPr/>
          <a:lstStyle/>
          <a:p>
            <a:pPr marL="0" indent="0">
              <a:buNone/>
            </a:pPr>
            <a:endParaRPr lang="es-MX" dirty="0"/>
          </a:p>
          <a:p>
            <a:endParaRPr lang="es-MX" dirty="0"/>
          </a:p>
        </p:txBody>
      </p:sp>
      <p:sp>
        <p:nvSpPr>
          <p:cNvPr id="8" name="Rectangle 2">
            <a:extLst>
              <a:ext uri="{FF2B5EF4-FFF2-40B4-BE49-F238E27FC236}">
                <a16:creationId xmlns:a16="http://schemas.microsoft.com/office/drawing/2014/main" id="{C6001A5F-DE6C-4245-A074-4A66ADCB1E8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Dado el array </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000" b="0" i="0" u="none" strike="noStrike" cap="none" normalizeH="0" baseline="0" dirty="0">
                <a:ln>
                  <a:noFill/>
                </a:ln>
                <a:solidFill>
                  <a:schemeClr val="tx1"/>
                </a:solidFill>
                <a:effectLst/>
                <a:latin typeface="Arial Unicode MS"/>
              </a:rPr>
              <a:t>2 4 5 6 0 3 7 4 8 8 5 2 1 5 6 1 </a:t>
            </a:r>
            <a:r>
              <a:rPr kumimoji="0" lang="en-US" altLang="en-US" sz="800" b="0" i="0" u="none" strike="noStrike" cap="none" normalizeH="0" baseline="0" dirty="0" err="1">
                <a:ln>
                  <a:noFill/>
                </a:ln>
                <a:solidFill>
                  <a:schemeClr val="tx1"/>
                </a:solidFill>
                <a:effectLst/>
              </a:rPr>
              <a:t>Seleccione</a:t>
            </a:r>
            <a:r>
              <a:rPr kumimoji="0" lang="en-US" altLang="en-US" sz="800" b="0" i="0" u="none" strike="noStrike" cap="none" normalizeH="0" baseline="0" dirty="0">
                <a:ln>
                  <a:noFill/>
                </a:ln>
                <a:solidFill>
                  <a:schemeClr val="tx1"/>
                </a:solidFill>
                <a:effectLst/>
              </a:rPr>
              <a:t> con una </a:t>
            </a:r>
            <a:r>
              <a:rPr kumimoji="0" lang="en-US" altLang="en-US" sz="800" b="0" i="0" u="none" strike="noStrike" cap="none" normalizeH="0" baseline="0" dirty="0" err="1">
                <a:ln>
                  <a:noFill/>
                </a:ln>
                <a:solidFill>
                  <a:schemeClr val="tx1"/>
                </a:solidFill>
                <a:effectLst/>
              </a:rPr>
              <a:t>instrucción</a:t>
            </a:r>
            <a:r>
              <a:rPr kumimoji="0" lang="en-US" altLang="en-US" sz="800" b="0" i="0" u="none" strike="noStrike" cap="none" normalizeH="0" baseline="0" dirty="0">
                <a:ln>
                  <a:noFill/>
                </a:ln>
                <a:solidFill>
                  <a:schemeClr val="tx1"/>
                </a:solidFill>
                <a:effectLst/>
              </a:rPr>
              <a:t> el subarray de </a:t>
            </a:r>
            <a:r>
              <a:rPr kumimoji="0" lang="en-US" altLang="en-US" sz="800" b="0" i="0" u="none" strike="noStrike" cap="none" normalizeH="0" baseline="0" dirty="0" err="1">
                <a:ln>
                  <a:noFill/>
                </a:ln>
                <a:solidFill>
                  <a:schemeClr val="tx1"/>
                </a:solidFill>
                <a:effectLst/>
              </a:rPr>
              <a:t>elementos</a:t>
            </a:r>
            <a:r>
              <a:rPr kumimoji="0" lang="en-US" altLang="en-US" sz="800" b="0" i="0" u="none" strike="noStrike" cap="none" normalizeH="0" baseline="0" dirty="0">
                <a:ln>
                  <a:noFill/>
                </a:ln>
                <a:solidFill>
                  <a:schemeClr val="tx1"/>
                </a:solidFill>
                <a:effectLst/>
              </a:rPr>
              <a:t> </a:t>
            </a: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000" b="0" i="0" u="none" strike="noStrike" cap="none" normalizeH="0" baseline="0" dirty="0">
                <a:ln>
                  <a:noFill/>
                </a:ln>
                <a:solidFill>
                  <a:schemeClr val="tx1"/>
                </a:solidFill>
                <a:effectLst/>
                <a:latin typeface="Arial Unicode MS"/>
              </a:rPr>
              <a:t>0 3 7 4 </a:t>
            </a:r>
            <a:r>
              <a:rPr kumimoji="0" lang="en-US" altLang="en-US" sz="800" b="0" i="0" u="none" strike="noStrike" cap="none" normalizeH="0" baseline="0" dirty="0" err="1">
                <a:ln>
                  <a:noFill/>
                </a:ln>
                <a:solidFill>
                  <a:schemeClr val="tx1"/>
                </a:solidFill>
                <a:effectLst/>
              </a:rPr>
              <a:t>Después</a:t>
            </a:r>
            <a:r>
              <a:rPr kumimoji="0" lang="en-US" altLang="en-US" sz="800" b="0" i="0" u="none" strike="noStrike" cap="none" normalizeH="0" baseline="0" dirty="0">
                <a:ln>
                  <a:noFill/>
                </a:ln>
                <a:solidFill>
                  <a:schemeClr val="tx1"/>
                </a:solidFill>
                <a:effectLst/>
              </a:rPr>
              <a:t>, </a:t>
            </a:r>
            <a:r>
              <a:rPr kumimoji="0" lang="en-US" altLang="en-US" sz="800" b="0" i="0" u="none" strike="noStrike" cap="none" normalizeH="0" baseline="0" dirty="0" err="1">
                <a:ln>
                  <a:noFill/>
                </a:ln>
                <a:solidFill>
                  <a:schemeClr val="tx1"/>
                </a:solidFill>
                <a:effectLst/>
              </a:rPr>
              <a:t>seleccione</a:t>
            </a:r>
            <a:r>
              <a:rPr kumimoji="0" lang="en-US" altLang="en-US" sz="800" b="0" i="0" u="none" strike="noStrike" cap="none" normalizeH="0" baseline="0" dirty="0">
                <a:ln>
                  <a:noFill/>
                </a:ln>
                <a:solidFill>
                  <a:schemeClr val="tx1"/>
                </a:solidFill>
                <a:effectLst/>
              </a:rPr>
              <a:t> el subarray de </a:t>
            </a:r>
            <a:r>
              <a:rPr kumimoji="0" lang="en-US" altLang="en-US" sz="800" b="0" i="0" u="none" strike="noStrike" cap="none" normalizeH="0" baseline="0" dirty="0" err="1">
                <a:ln>
                  <a:noFill/>
                </a:ln>
                <a:solidFill>
                  <a:schemeClr val="tx1"/>
                </a:solidFill>
                <a:effectLst/>
              </a:rPr>
              <a:t>elementos</a:t>
            </a:r>
            <a:r>
              <a:rPr kumimoji="0" lang="en-US" altLang="en-US" sz="800" b="0" i="0" u="none" strike="noStrike" cap="none" normalizeH="0" baseline="0" dirty="0">
                <a:ln>
                  <a:noFill/>
                </a:ln>
                <a:solidFill>
                  <a:schemeClr val="tx1"/>
                </a:solidFill>
                <a:effectLst/>
              </a:rPr>
              <a:t> </a:t>
            </a: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000" b="0" i="0" u="none" strike="noStrike" cap="none" normalizeH="0" baseline="0" dirty="0">
                <a:ln>
                  <a:noFill/>
                </a:ln>
                <a:solidFill>
                  <a:schemeClr val="tx1"/>
                </a:solidFill>
                <a:effectLst/>
                <a:latin typeface="Arial Unicode MS"/>
              </a:rPr>
              <a:t>2 5 8 5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6" name="Imagen 15" descr="Imagen que contiene ave, pájaro&#10;&#10;Descripción generada automáticamente">
            <a:extLst>
              <a:ext uri="{FF2B5EF4-FFF2-40B4-BE49-F238E27FC236}">
                <a16:creationId xmlns:a16="http://schemas.microsoft.com/office/drawing/2014/main" id="{30101844-14E8-4950-B8FB-5F5FAB880A9C}"/>
              </a:ext>
            </a:extLst>
          </p:cNvPr>
          <p:cNvPicPr>
            <a:picLocks noChangeAspect="1"/>
          </p:cNvPicPr>
          <p:nvPr/>
        </p:nvPicPr>
        <p:blipFill>
          <a:blip r:embed="rId2"/>
          <a:stretch>
            <a:fillRect/>
          </a:stretch>
        </p:blipFill>
        <p:spPr>
          <a:xfrm>
            <a:off x="1296537" y="1726631"/>
            <a:ext cx="7112823" cy="3491385"/>
          </a:xfrm>
          <a:prstGeom prst="rect">
            <a:avLst/>
          </a:prstGeom>
        </p:spPr>
      </p:pic>
    </p:spTree>
    <p:extLst>
      <p:ext uri="{BB962C8B-B14F-4D97-AF65-F5344CB8AC3E}">
        <p14:creationId xmlns:p14="http://schemas.microsoft.com/office/powerpoint/2010/main" val="37160576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C12338-255F-4148-AD29-6CDAC01D274F}"/>
              </a:ext>
            </a:extLst>
          </p:cNvPr>
          <p:cNvSpPr>
            <a:spLocks noGrp="1"/>
          </p:cNvSpPr>
          <p:nvPr>
            <p:ph type="title"/>
          </p:nvPr>
        </p:nvSpPr>
        <p:spPr/>
        <p:txBody>
          <a:bodyPr/>
          <a:lstStyle/>
          <a:p>
            <a:endParaRPr lang="es-MX"/>
          </a:p>
        </p:txBody>
      </p:sp>
      <p:sp>
        <p:nvSpPr>
          <p:cNvPr id="3" name="Marcador de contenido 2">
            <a:extLst>
              <a:ext uri="{FF2B5EF4-FFF2-40B4-BE49-F238E27FC236}">
                <a16:creationId xmlns:a16="http://schemas.microsoft.com/office/drawing/2014/main" id="{F198B5A4-46F6-48CA-8D18-6B661A1ADF06}"/>
              </a:ext>
            </a:extLst>
          </p:cNvPr>
          <p:cNvSpPr>
            <a:spLocks noGrp="1"/>
          </p:cNvSpPr>
          <p:nvPr>
            <p:ph idx="1"/>
          </p:nvPr>
        </p:nvSpPr>
        <p:spPr/>
        <p:txBody>
          <a:bodyPr/>
          <a:lstStyle/>
          <a:p>
            <a:endParaRPr lang="es-MX"/>
          </a:p>
        </p:txBody>
      </p:sp>
    </p:spTree>
    <p:extLst>
      <p:ext uri="{BB962C8B-B14F-4D97-AF65-F5344CB8AC3E}">
        <p14:creationId xmlns:p14="http://schemas.microsoft.com/office/powerpoint/2010/main" val="11534963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A6F2A7-9EDE-41C9-A377-5A114FCF65E6}"/>
              </a:ext>
            </a:extLst>
          </p:cNvPr>
          <p:cNvSpPr>
            <a:spLocks noGrp="1"/>
          </p:cNvSpPr>
          <p:nvPr>
            <p:ph type="title"/>
          </p:nvPr>
        </p:nvSpPr>
        <p:spPr/>
        <p:txBody>
          <a:bodyPr/>
          <a:lstStyle/>
          <a:p>
            <a:r>
              <a:rPr lang="es-MX" dirty="0"/>
              <a:t>Manipulación de la forma de los arreglos</a:t>
            </a:r>
          </a:p>
        </p:txBody>
      </p:sp>
      <p:sp>
        <p:nvSpPr>
          <p:cNvPr id="3" name="Marcador de contenido 2">
            <a:extLst>
              <a:ext uri="{FF2B5EF4-FFF2-40B4-BE49-F238E27FC236}">
                <a16:creationId xmlns:a16="http://schemas.microsoft.com/office/drawing/2014/main" id="{C7E8950B-0554-401C-88DE-11F74A558E92}"/>
              </a:ext>
            </a:extLst>
          </p:cNvPr>
          <p:cNvSpPr>
            <a:spLocks noGrp="1"/>
          </p:cNvSpPr>
          <p:nvPr>
            <p:ph idx="1"/>
          </p:nvPr>
        </p:nvSpPr>
        <p:spPr/>
        <p:txBody>
          <a:bodyPr/>
          <a:lstStyle/>
          <a:p>
            <a:pPr marL="0" indent="0">
              <a:buNone/>
            </a:pPr>
            <a:endParaRPr lang="es-MX" dirty="0"/>
          </a:p>
          <a:p>
            <a:endParaRPr lang="es-MX" dirty="0"/>
          </a:p>
        </p:txBody>
      </p:sp>
      <p:pic>
        <p:nvPicPr>
          <p:cNvPr id="5" name="Imagen 4" descr="Un conjunto de letras negras en un fondo blanco&#10;&#10;Descripción generada automáticamente">
            <a:extLst>
              <a:ext uri="{FF2B5EF4-FFF2-40B4-BE49-F238E27FC236}">
                <a16:creationId xmlns:a16="http://schemas.microsoft.com/office/drawing/2014/main" id="{1CDAAB7C-1DFA-4010-B71B-F337CAF4512B}"/>
              </a:ext>
            </a:extLst>
          </p:cNvPr>
          <p:cNvPicPr>
            <a:picLocks noChangeAspect="1"/>
          </p:cNvPicPr>
          <p:nvPr/>
        </p:nvPicPr>
        <p:blipFill>
          <a:blip r:embed="rId2"/>
          <a:stretch>
            <a:fillRect/>
          </a:stretch>
        </p:blipFill>
        <p:spPr>
          <a:xfrm>
            <a:off x="1219604" y="2388358"/>
            <a:ext cx="7036853" cy="1501692"/>
          </a:xfrm>
          <a:prstGeom prst="rect">
            <a:avLst/>
          </a:prstGeom>
        </p:spPr>
      </p:pic>
    </p:spTree>
    <p:extLst>
      <p:ext uri="{BB962C8B-B14F-4D97-AF65-F5344CB8AC3E}">
        <p14:creationId xmlns:p14="http://schemas.microsoft.com/office/powerpoint/2010/main" val="41310121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A6F2A7-9EDE-41C9-A377-5A114FCF65E6}"/>
              </a:ext>
            </a:extLst>
          </p:cNvPr>
          <p:cNvSpPr>
            <a:spLocks noGrp="1"/>
          </p:cNvSpPr>
          <p:nvPr>
            <p:ph type="title"/>
          </p:nvPr>
        </p:nvSpPr>
        <p:spPr/>
        <p:txBody>
          <a:bodyPr/>
          <a:lstStyle/>
          <a:p>
            <a:r>
              <a:rPr lang="es-MX" dirty="0"/>
              <a:t>Repeticiones</a:t>
            </a:r>
          </a:p>
        </p:txBody>
      </p:sp>
      <p:sp>
        <p:nvSpPr>
          <p:cNvPr id="3" name="Marcador de contenido 2">
            <a:extLst>
              <a:ext uri="{FF2B5EF4-FFF2-40B4-BE49-F238E27FC236}">
                <a16:creationId xmlns:a16="http://schemas.microsoft.com/office/drawing/2014/main" id="{C7E8950B-0554-401C-88DE-11F74A558E92}"/>
              </a:ext>
            </a:extLst>
          </p:cNvPr>
          <p:cNvSpPr>
            <a:spLocks noGrp="1"/>
          </p:cNvSpPr>
          <p:nvPr>
            <p:ph idx="1"/>
          </p:nvPr>
        </p:nvSpPr>
        <p:spPr/>
        <p:txBody>
          <a:bodyPr/>
          <a:lstStyle/>
          <a:p>
            <a:pPr marL="0" indent="0">
              <a:buNone/>
            </a:pPr>
            <a:endParaRPr lang="es-MX" dirty="0"/>
          </a:p>
          <a:p>
            <a:endParaRPr lang="es-MX" dirty="0"/>
          </a:p>
        </p:txBody>
      </p:sp>
      <p:pic>
        <p:nvPicPr>
          <p:cNvPr id="6" name="Imagen 5" descr="Imagen que contiene cuchillo&#10;&#10;Descripción generada automáticamente">
            <a:extLst>
              <a:ext uri="{FF2B5EF4-FFF2-40B4-BE49-F238E27FC236}">
                <a16:creationId xmlns:a16="http://schemas.microsoft.com/office/drawing/2014/main" id="{308A0A25-FAA9-4830-81AB-6DD4442A8919}"/>
              </a:ext>
            </a:extLst>
          </p:cNvPr>
          <p:cNvPicPr>
            <a:picLocks noChangeAspect="1"/>
          </p:cNvPicPr>
          <p:nvPr/>
        </p:nvPicPr>
        <p:blipFill>
          <a:blip r:embed="rId2"/>
          <a:stretch>
            <a:fillRect/>
          </a:stretch>
        </p:blipFill>
        <p:spPr>
          <a:xfrm>
            <a:off x="1089684" y="1690688"/>
            <a:ext cx="8161269" cy="2119170"/>
          </a:xfrm>
          <a:prstGeom prst="rect">
            <a:avLst/>
          </a:prstGeom>
        </p:spPr>
      </p:pic>
      <p:pic>
        <p:nvPicPr>
          <p:cNvPr id="8" name="Imagen 7" descr="Imagen que contiene cuarto, sostener, gente&#10;&#10;Descripción generada automáticamente">
            <a:extLst>
              <a:ext uri="{FF2B5EF4-FFF2-40B4-BE49-F238E27FC236}">
                <a16:creationId xmlns:a16="http://schemas.microsoft.com/office/drawing/2014/main" id="{38BAE9D7-7D1E-43C2-99D7-C81BFE97C445}"/>
              </a:ext>
            </a:extLst>
          </p:cNvPr>
          <p:cNvPicPr>
            <a:picLocks noChangeAspect="1"/>
          </p:cNvPicPr>
          <p:nvPr/>
        </p:nvPicPr>
        <p:blipFill>
          <a:blip r:embed="rId3"/>
          <a:stretch>
            <a:fillRect/>
          </a:stretch>
        </p:blipFill>
        <p:spPr>
          <a:xfrm>
            <a:off x="1089684" y="4266975"/>
            <a:ext cx="7399661" cy="2591025"/>
          </a:xfrm>
          <a:prstGeom prst="rect">
            <a:avLst/>
          </a:prstGeom>
        </p:spPr>
      </p:pic>
    </p:spTree>
    <p:extLst>
      <p:ext uri="{BB962C8B-B14F-4D97-AF65-F5344CB8AC3E}">
        <p14:creationId xmlns:p14="http://schemas.microsoft.com/office/powerpoint/2010/main" val="4632272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CC8D0A-19E8-409F-B62E-CFF9A22FAD3E}"/>
              </a:ext>
            </a:extLst>
          </p:cNvPr>
          <p:cNvSpPr>
            <a:spLocks noGrp="1"/>
          </p:cNvSpPr>
          <p:nvPr>
            <p:ph type="title"/>
          </p:nvPr>
        </p:nvSpPr>
        <p:spPr/>
        <p:txBody>
          <a:bodyPr/>
          <a:lstStyle/>
          <a:p>
            <a:r>
              <a:rPr lang="es-MX" dirty="0" err="1"/>
              <a:t>Matplotlib</a:t>
            </a:r>
            <a:endParaRPr lang="es-MX" dirty="0"/>
          </a:p>
        </p:txBody>
      </p:sp>
      <p:sp>
        <p:nvSpPr>
          <p:cNvPr id="3" name="Marcador de contenido 2">
            <a:extLst>
              <a:ext uri="{FF2B5EF4-FFF2-40B4-BE49-F238E27FC236}">
                <a16:creationId xmlns:a16="http://schemas.microsoft.com/office/drawing/2014/main" id="{53478F5B-5A54-4C06-8708-159983C782D5}"/>
              </a:ext>
            </a:extLst>
          </p:cNvPr>
          <p:cNvSpPr>
            <a:spLocks noGrp="1"/>
          </p:cNvSpPr>
          <p:nvPr>
            <p:ph idx="1"/>
          </p:nvPr>
        </p:nvSpPr>
        <p:spPr/>
        <p:txBody>
          <a:bodyPr/>
          <a:lstStyle/>
          <a:p>
            <a:r>
              <a:rPr lang="es-MX" dirty="0"/>
              <a:t>Es una librería para dibujar gráficos 2D</a:t>
            </a:r>
          </a:p>
          <a:p>
            <a:r>
              <a:rPr lang="es-MX" dirty="0"/>
              <a:t>Puede ser usada en scripts de Python, en el Shell de Python, y servidores de aplicaciones web.</a:t>
            </a:r>
          </a:p>
          <a:p>
            <a:endParaRPr lang="es-MX" dirty="0"/>
          </a:p>
          <a:p>
            <a:r>
              <a:rPr lang="es-MX" dirty="0"/>
              <a:t>Grafico de líneas</a:t>
            </a:r>
          </a:p>
          <a:p>
            <a:pPr lvl="1"/>
            <a:endParaRPr lang="es-MX" dirty="0"/>
          </a:p>
        </p:txBody>
      </p:sp>
      <p:pic>
        <p:nvPicPr>
          <p:cNvPr id="5" name="Imagen 4" descr="Imagen que contiene cuchillo&#10;&#10;Descripción generada automáticamente">
            <a:extLst>
              <a:ext uri="{FF2B5EF4-FFF2-40B4-BE49-F238E27FC236}">
                <a16:creationId xmlns:a16="http://schemas.microsoft.com/office/drawing/2014/main" id="{747216E2-CAF4-4C00-98D3-4D78DBDD75DD}"/>
              </a:ext>
            </a:extLst>
          </p:cNvPr>
          <p:cNvPicPr>
            <a:picLocks noChangeAspect="1"/>
          </p:cNvPicPr>
          <p:nvPr/>
        </p:nvPicPr>
        <p:blipFill>
          <a:blip r:embed="rId2"/>
          <a:stretch>
            <a:fillRect/>
          </a:stretch>
        </p:blipFill>
        <p:spPr>
          <a:xfrm>
            <a:off x="1946550" y="4405603"/>
            <a:ext cx="8298899" cy="1486029"/>
          </a:xfrm>
          <a:prstGeom prst="rect">
            <a:avLst/>
          </a:prstGeom>
        </p:spPr>
      </p:pic>
    </p:spTree>
    <p:extLst>
      <p:ext uri="{BB962C8B-B14F-4D97-AF65-F5344CB8AC3E}">
        <p14:creationId xmlns:p14="http://schemas.microsoft.com/office/powerpoint/2010/main" val="32377124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CC8D0A-19E8-409F-B62E-CFF9A22FAD3E}"/>
              </a:ext>
            </a:extLst>
          </p:cNvPr>
          <p:cNvSpPr>
            <a:spLocks noGrp="1"/>
          </p:cNvSpPr>
          <p:nvPr>
            <p:ph type="title"/>
          </p:nvPr>
        </p:nvSpPr>
        <p:spPr/>
        <p:txBody>
          <a:bodyPr/>
          <a:lstStyle/>
          <a:p>
            <a:r>
              <a:rPr lang="es-MX" dirty="0" err="1"/>
              <a:t>Matplotlib</a:t>
            </a:r>
            <a:endParaRPr lang="es-MX" dirty="0"/>
          </a:p>
        </p:txBody>
      </p:sp>
      <p:pic>
        <p:nvPicPr>
          <p:cNvPr id="10" name="Marcador de contenido 9">
            <a:extLst>
              <a:ext uri="{FF2B5EF4-FFF2-40B4-BE49-F238E27FC236}">
                <a16:creationId xmlns:a16="http://schemas.microsoft.com/office/drawing/2014/main" id="{DFA04E3E-8BEF-453E-B527-88FE263770BB}"/>
              </a:ext>
            </a:extLst>
          </p:cNvPr>
          <p:cNvPicPr>
            <a:picLocks noGrp="1" noChangeAspect="1"/>
          </p:cNvPicPr>
          <p:nvPr>
            <p:ph idx="1"/>
          </p:nvPr>
        </p:nvPicPr>
        <p:blipFill>
          <a:blip r:embed="rId2"/>
          <a:stretch>
            <a:fillRect/>
          </a:stretch>
        </p:blipFill>
        <p:spPr>
          <a:xfrm>
            <a:off x="838200" y="1690688"/>
            <a:ext cx="9784928" cy="1200657"/>
          </a:xfrm>
        </p:spPr>
      </p:pic>
      <p:pic>
        <p:nvPicPr>
          <p:cNvPr id="14" name="Imagen 13" descr="Una captura de pantalla de un celular&#10;&#10;Descripción generada automáticamente">
            <a:extLst>
              <a:ext uri="{FF2B5EF4-FFF2-40B4-BE49-F238E27FC236}">
                <a16:creationId xmlns:a16="http://schemas.microsoft.com/office/drawing/2014/main" id="{DFC498FD-E95A-47AF-86D3-48C48DB5E5FD}"/>
              </a:ext>
            </a:extLst>
          </p:cNvPr>
          <p:cNvPicPr>
            <a:picLocks noChangeAspect="1"/>
          </p:cNvPicPr>
          <p:nvPr/>
        </p:nvPicPr>
        <p:blipFill>
          <a:blip r:embed="rId3"/>
          <a:stretch>
            <a:fillRect/>
          </a:stretch>
        </p:blipFill>
        <p:spPr>
          <a:xfrm>
            <a:off x="1564790" y="3016251"/>
            <a:ext cx="5060042" cy="3916032"/>
          </a:xfrm>
          <a:prstGeom prst="rect">
            <a:avLst/>
          </a:prstGeom>
        </p:spPr>
      </p:pic>
    </p:spTree>
    <p:extLst>
      <p:ext uri="{BB962C8B-B14F-4D97-AF65-F5344CB8AC3E}">
        <p14:creationId xmlns:p14="http://schemas.microsoft.com/office/powerpoint/2010/main" val="1762873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CC8D0A-19E8-409F-B62E-CFF9A22FAD3E}"/>
              </a:ext>
            </a:extLst>
          </p:cNvPr>
          <p:cNvSpPr>
            <a:spLocks noGrp="1"/>
          </p:cNvSpPr>
          <p:nvPr>
            <p:ph type="title"/>
          </p:nvPr>
        </p:nvSpPr>
        <p:spPr/>
        <p:txBody>
          <a:bodyPr/>
          <a:lstStyle/>
          <a:p>
            <a:r>
              <a:rPr lang="es-MX" dirty="0" err="1"/>
              <a:t>Matplotlib</a:t>
            </a:r>
            <a:endParaRPr lang="es-MX" dirty="0"/>
          </a:p>
        </p:txBody>
      </p:sp>
      <p:pic>
        <p:nvPicPr>
          <p:cNvPr id="10" name="Marcador de contenido 9">
            <a:extLst>
              <a:ext uri="{FF2B5EF4-FFF2-40B4-BE49-F238E27FC236}">
                <a16:creationId xmlns:a16="http://schemas.microsoft.com/office/drawing/2014/main" id="{DFA04E3E-8BEF-453E-B527-88FE263770BB}"/>
              </a:ext>
            </a:extLst>
          </p:cNvPr>
          <p:cNvPicPr>
            <a:picLocks noGrp="1" noChangeAspect="1"/>
          </p:cNvPicPr>
          <p:nvPr>
            <p:ph idx="1"/>
          </p:nvPr>
        </p:nvPicPr>
        <p:blipFill>
          <a:blip r:embed="rId2"/>
          <a:stretch>
            <a:fillRect/>
          </a:stretch>
        </p:blipFill>
        <p:spPr>
          <a:xfrm>
            <a:off x="838200" y="1690688"/>
            <a:ext cx="9784928" cy="1200657"/>
          </a:xfrm>
        </p:spPr>
      </p:pic>
      <p:pic>
        <p:nvPicPr>
          <p:cNvPr id="14" name="Imagen 13" descr="Una captura de pantalla de un celular&#10;&#10;Descripción generada automáticamente">
            <a:extLst>
              <a:ext uri="{FF2B5EF4-FFF2-40B4-BE49-F238E27FC236}">
                <a16:creationId xmlns:a16="http://schemas.microsoft.com/office/drawing/2014/main" id="{DFC498FD-E95A-47AF-86D3-48C48DB5E5FD}"/>
              </a:ext>
            </a:extLst>
          </p:cNvPr>
          <p:cNvPicPr>
            <a:picLocks noChangeAspect="1"/>
          </p:cNvPicPr>
          <p:nvPr/>
        </p:nvPicPr>
        <p:blipFill>
          <a:blip r:embed="rId3"/>
          <a:stretch>
            <a:fillRect/>
          </a:stretch>
        </p:blipFill>
        <p:spPr>
          <a:xfrm>
            <a:off x="1564790" y="3016251"/>
            <a:ext cx="5060042" cy="3916032"/>
          </a:xfrm>
          <a:prstGeom prst="rect">
            <a:avLst/>
          </a:prstGeom>
        </p:spPr>
      </p:pic>
    </p:spTree>
    <p:extLst>
      <p:ext uri="{BB962C8B-B14F-4D97-AF65-F5344CB8AC3E}">
        <p14:creationId xmlns:p14="http://schemas.microsoft.com/office/powerpoint/2010/main" val="26048646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A25519-295E-4602-AA87-AE2272C5B0D9}"/>
              </a:ext>
            </a:extLst>
          </p:cNvPr>
          <p:cNvSpPr>
            <a:spLocks noGrp="1"/>
          </p:cNvSpPr>
          <p:nvPr>
            <p:ph type="title"/>
          </p:nvPr>
        </p:nvSpPr>
        <p:spPr/>
        <p:txBody>
          <a:bodyPr/>
          <a:lstStyle/>
          <a:p>
            <a:r>
              <a:rPr lang="es-MX" dirty="0"/>
              <a:t>Python: Graficar Seno y Coseno</a:t>
            </a:r>
          </a:p>
        </p:txBody>
      </p:sp>
      <p:pic>
        <p:nvPicPr>
          <p:cNvPr id="7" name="Marcador de contenido 6" descr="Captura de pantalla de un celular&#10;&#10;Descripción generada automáticamente">
            <a:extLst>
              <a:ext uri="{FF2B5EF4-FFF2-40B4-BE49-F238E27FC236}">
                <a16:creationId xmlns:a16="http://schemas.microsoft.com/office/drawing/2014/main" id="{EC0352C0-9295-4B7B-BFFD-65D571DFE293}"/>
              </a:ext>
            </a:extLst>
          </p:cNvPr>
          <p:cNvPicPr>
            <a:picLocks noGrp="1" noChangeAspect="1"/>
          </p:cNvPicPr>
          <p:nvPr>
            <p:ph idx="1"/>
          </p:nvPr>
        </p:nvPicPr>
        <p:blipFill>
          <a:blip r:embed="rId2"/>
          <a:stretch>
            <a:fillRect/>
          </a:stretch>
        </p:blipFill>
        <p:spPr>
          <a:xfrm>
            <a:off x="1912580" y="2279755"/>
            <a:ext cx="9746619" cy="2704559"/>
          </a:xfrm>
        </p:spPr>
      </p:pic>
    </p:spTree>
    <p:extLst>
      <p:ext uri="{BB962C8B-B14F-4D97-AF65-F5344CB8AC3E}">
        <p14:creationId xmlns:p14="http://schemas.microsoft.com/office/powerpoint/2010/main" val="11780786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8EECE0-F470-44C7-A05B-D76D0D1ACA9E}"/>
              </a:ext>
            </a:extLst>
          </p:cNvPr>
          <p:cNvSpPr>
            <a:spLocks noGrp="1"/>
          </p:cNvSpPr>
          <p:nvPr>
            <p:ph type="title"/>
          </p:nvPr>
        </p:nvSpPr>
        <p:spPr/>
        <p:txBody>
          <a:bodyPr/>
          <a:lstStyle/>
          <a:p>
            <a:r>
              <a:rPr lang="es-MX" dirty="0"/>
              <a:t>Cambiar colores y grosor de línea</a:t>
            </a:r>
          </a:p>
        </p:txBody>
      </p:sp>
      <p:pic>
        <p:nvPicPr>
          <p:cNvPr id="7" name="Marcador de contenido 6" descr="Imagen que contiene captura de pantalla&#10;&#10;Descripción generada automáticamente">
            <a:extLst>
              <a:ext uri="{FF2B5EF4-FFF2-40B4-BE49-F238E27FC236}">
                <a16:creationId xmlns:a16="http://schemas.microsoft.com/office/drawing/2014/main" id="{B0183A25-D359-4031-A482-84D0CA9F7ECE}"/>
              </a:ext>
            </a:extLst>
          </p:cNvPr>
          <p:cNvPicPr>
            <a:picLocks noGrp="1" noChangeAspect="1"/>
          </p:cNvPicPr>
          <p:nvPr>
            <p:ph idx="1"/>
          </p:nvPr>
        </p:nvPicPr>
        <p:blipFill>
          <a:blip r:embed="rId2"/>
          <a:stretch>
            <a:fillRect/>
          </a:stretch>
        </p:blipFill>
        <p:spPr>
          <a:xfrm>
            <a:off x="394857" y="2047165"/>
            <a:ext cx="11402286" cy="1911530"/>
          </a:xfrm>
        </p:spPr>
      </p:pic>
    </p:spTree>
    <p:extLst>
      <p:ext uri="{BB962C8B-B14F-4D97-AF65-F5344CB8AC3E}">
        <p14:creationId xmlns:p14="http://schemas.microsoft.com/office/powerpoint/2010/main" val="12913586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EC4286-BB82-46E6-BFA0-C789E2DFAABA}"/>
              </a:ext>
            </a:extLst>
          </p:cNvPr>
          <p:cNvSpPr>
            <a:spLocks noGrp="1"/>
          </p:cNvSpPr>
          <p:nvPr>
            <p:ph type="title"/>
          </p:nvPr>
        </p:nvSpPr>
        <p:spPr/>
        <p:txBody>
          <a:bodyPr/>
          <a:lstStyle/>
          <a:p>
            <a:r>
              <a:rPr lang="es-MX" dirty="0"/>
              <a:t>Establecer limites en los ejes</a:t>
            </a:r>
          </a:p>
        </p:txBody>
      </p:sp>
      <p:pic>
        <p:nvPicPr>
          <p:cNvPr id="7" name="Marcador de contenido 6">
            <a:extLst>
              <a:ext uri="{FF2B5EF4-FFF2-40B4-BE49-F238E27FC236}">
                <a16:creationId xmlns:a16="http://schemas.microsoft.com/office/drawing/2014/main" id="{DAF17CCC-7E53-4965-AAAA-2C991408E46F}"/>
              </a:ext>
            </a:extLst>
          </p:cNvPr>
          <p:cNvPicPr>
            <a:picLocks noGrp="1" noChangeAspect="1"/>
          </p:cNvPicPr>
          <p:nvPr>
            <p:ph idx="1"/>
          </p:nvPr>
        </p:nvPicPr>
        <p:blipFill>
          <a:blip r:embed="rId2"/>
          <a:stretch>
            <a:fillRect/>
          </a:stretch>
        </p:blipFill>
        <p:spPr>
          <a:xfrm>
            <a:off x="947350" y="2047166"/>
            <a:ext cx="9156336" cy="1945128"/>
          </a:xfrm>
        </p:spPr>
      </p:pic>
    </p:spTree>
    <p:extLst>
      <p:ext uri="{BB962C8B-B14F-4D97-AF65-F5344CB8AC3E}">
        <p14:creationId xmlns:p14="http://schemas.microsoft.com/office/powerpoint/2010/main" val="271857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Listas en </a:t>
            </a:r>
            <a:r>
              <a:rPr lang="es-MX" dirty="0" err="1"/>
              <a:t>Python</a:t>
            </a:r>
            <a:endParaRPr lang="es-MX" dirty="0"/>
          </a:p>
        </p:txBody>
      </p:sp>
      <p:sp>
        <p:nvSpPr>
          <p:cNvPr id="3" name="Marcador de contenido 2"/>
          <p:cNvSpPr>
            <a:spLocks noGrp="1"/>
          </p:cNvSpPr>
          <p:nvPr>
            <p:ph idx="1"/>
          </p:nvPr>
        </p:nvSpPr>
        <p:spPr/>
        <p:txBody>
          <a:bodyPr/>
          <a:lstStyle/>
          <a:p>
            <a:r>
              <a:rPr lang="es-MX" dirty="0" err="1"/>
              <a:t>Python</a:t>
            </a:r>
            <a:r>
              <a:rPr lang="es-MX" dirty="0"/>
              <a:t> nos permite almacenar cualquier tipo de dato en una lista</a:t>
            </a:r>
          </a:p>
        </p:txBody>
      </p:sp>
      <p:pic>
        <p:nvPicPr>
          <p:cNvPr id="5" name="Imagen 4"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9913" y="2743662"/>
            <a:ext cx="5211004" cy="853780"/>
          </a:xfrm>
          <a:prstGeom prst="rect">
            <a:avLst/>
          </a:prstGeom>
        </p:spPr>
      </p:pic>
      <p:pic>
        <p:nvPicPr>
          <p:cNvPr id="7" name="Imagen 6"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6688" y="4872231"/>
            <a:ext cx="3051407" cy="1176776"/>
          </a:xfrm>
          <a:prstGeom prst="rect">
            <a:avLst/>
          </a:prstGeom>
        </p:spPr>
      </p:pic>
      <p:sp>
        <p:nvSpPr>
          <p:cNvPr id="8" name="CuadroTexto 7"/>
          <p:cNvSpPr txBox="1"/>
          <p:nvPr/>
        </p:nvSpPr>
        <p:spPr>
          <a:xfrm>
            <a:off x="1389913" y="3965992"/>
            <a:ext cx="5979695" cy="369332"/>
          </a:xfrm>
          <a:prstGeom prst="rect">
            <a:avLst/>
          </a:prstGeom>
          <a:noFill/>
        </p:spPr>
        <p:txBody>
          <a:bodyPr wrap="square" rtlCol="0">
            <a:spAutoFit/>
          </a:bodyPr>
          <a:lstStyle/>
          <a:p>
            <a:r>
              <a:rPr lang="es-MX" b="1" dirty="0"/>
              <a:t>Para imprimir los elementos de la lista:</a:t>
            </a:r>
          </a:p>
        </p:txBody>
      </p:sp>
    </p:spTree>
    <p:extLst>
      <p:ext uri="{BB962C8B-B14F-4D97-AF65-F5344CB8AC3E}">
        <p14:creationId xmlns:p14="http://schemas.microsoft.com/office/powerpoint/2010/main" val="26478649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71005D-954C-4306-9022-DCF518F05274}"/>
              </a:ext>
            </a:extLst>
          </p:cNvPr>
          <p:cNvSpPr>
            <a:spLocks noGrp="1"/>
          </p:cNvSpPr>
          <p:nvPr>
            <p:ph type="title"/>
          </p:nvPr>
        </p:nvSpPr>
        <p:spPr/>
        <p:txBody>
          <a:bodyPr/>
          <a:lstStyle/>
          <a:p>
            <a:r>
              <a:rPr lang="es-MX" dirty="0"/>
              <a:t>Configurando graduación de ejes</a:t>
            </a:r>
          </a:p>
        </p:txBody>
      </p:sp>
      <p:pic>
        <p:nvPicPr>
          <p:cNvPr id="7" name="Marcador de contenido 6" descr="Captura de pantalla de un celular&#10;&#10;Descripción generada automáticamente">
            <a:extLst>
              <a:ext uri="{FF2B5EF4-FFF2-40B4-BE49-F238E27FC236}">
                <a16:creationId xmlns:a16="http://schemas.microsoft.com/office/drawing/2014/main" id="{1408C4C5-AAFC-4710-A9AA-883CE1C870A0}"/>
              </a:ext>
            </a:extLst>
          </p:cNvPr>
          <p:cNvPicPr>
            <a:picLocks noGrp="1" noChangeAspect="1"/>
          </p:cNvPicPr>
          <p:nvPr>
            <p:ph idx="1"/>
          </p:nvPr>
        </p:nvPicPr>
        <p:blipFill>
          <a:blip r:embed="rId2"/>
          <a:stretch>
            <a:fillRect/>
          </a:stretch>
        </p:blipFill>
        <p:spPr>
          <a:xfrm>
            <a:off x="1531366" y="2947917"/>
            <a:ext cx="8180638" cy="1887840"/>
          </a:xfrm>
        </p:spPr>
      </p:pic>
    </p:spTree>
    <p:extLst>
      <p:ext uri="{BB962C8B-B14F-4D97-AF65-F5344CB8AC3E}">
        <p14:creationId xmlns:p14="http://schemas.microsoft.com/office/powerpoint/2010/main" val="39423823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9E95A8-0BF4-4BCA-AC34-3A9AEE101212}"/>
              </a:ext>
            </a:extLst>
          </p:cNvPr>
          <p:cNvSpPr>
            <a:spLocks noGrp="1"/>
          </p:cNvSpPr>
          <p:nvPr>
            <p:ph type="title"/>
          </p:nvPr>
        </p:nvSpPr>
        <p:spPr/>
        <p:txBody>
          <a:bodyPr/>
          <a:lstStyle/>
          <a:p>
            <a:r>
              <a:rPr lang="es-MX" dirty="0"/>
              <a:t>Agregando una leyenda</a:t>
            </a:r>
          </a:p>
        </p:txBody>
      </p:sp>
      <p:pic>
        <p:nvPicPr>
          <p:cNvPr id="5" name="Marcador de contenido 4" descr="Captura de pantalla de un celular&#10;&#10;Descripción generada automáticamente">
            <a:extLst>
              <a:ext uri="{FF2B5EF4-FFF2-40B4-BE49-F238E27FC236}">
                <a16:creationId xmlns:a16="http://schemas.microsoft.com/office/drawing/2014/main" id="{EC23BFA1-FF7F-4789-9425-42DFCEFE9069}"/>
              </a:ext>
            </a:extLst>
          </p:cNvPr>
          <p:cNvPicPr>
            <a:picLocks noGrp="1" noChangeAspect="1"/>
          </p:cNvPicPr>
          <p:nvPr>
            <p:ph idx="1"/>
          </p:nvPr>
        </p:nvPicPr>
        <p:blipFill>
          <a:blip r:embed="rId2"/>
          <a:stretch>
            <a:fillRect/>
          </a:stretch>
        </p:blipFill>
        <p:spPr>
          <a:xfrm>
            <a:off x="838200" y="2101755"/>
            <a:ext cx="9333904" cy="1739237"/>
          </a:xfrm>
        </p:spPr>
      </p:pic>
    </p:spTree>
    <p:extLst>
      <p:ext uri="{BB962C8B-B14F-4D97-AF65-F5344CB8AC3E}">
        <p14:creationId xmlns:p14="http://schemas.microsoft.com/office/powerpoint/2010/main" val="16508711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BAE998-ADAC-41BA-AAFA-ECC31DA30E45}"/>
              </a:ext>
            </a:extLst>
          </p:cNvPr>
          <p:cNvSpPr>
            <a:spLocks noGrp="1"/>
          </p:cNvSpPr>
          <p:nvPr>
            <p:ph type="title"/>
          </p:nvPr>
        </p:nvSpPr>
        <p:spPr/>
        <p:txBody>
          <a:bodyPr/>
          <a:lstStyle/>
          <a:p>
            <a:r>
              <a:rPr lang="es-MX" dirty="0"/>
              <a:t>Anotaciones en puntos</a:t>
            </a:r>
          </a:p>
        </p:txBody>
      </p:sp>
      <p:pic>
        <p:nvPicPr>
          <p:cNvPr id="7" name="Marcador de contenido 6" descr="Captura de pantalla de un celular&#10;&#10;Descripción generada automáticamente">
            <a:extLst>
              <a:ext uri="{FF2B5EF4-FFF2-40B4-BE49-F238E27FC236}">
                <a16:creationId xmlns:a16="http://schemas.microsoft.com/office/drawing/2014/main" id="{639CA84A-D3EB-4EF6-A146-62179CEC4A72}"/>
              </a:ext>
            </a:extLst>
          </p:cNvPr>
          <p:cNvPicPr>
            <a:picLocks noGrp="1" noChangeAspect="1"/>
          </p:cNvPicPr>
          <p:nvPr>
            <p:ph idx="1"/>
          </p:nvPr>
        </p:nvPicPr>
        <p:blipFill>
          <a:blip r:embed="rId2"/>
          <a:stretch>
            <a:fillRect/>
          </a:stretch>
        </p:blipFill>
        <p:spPr>
          <a:xfrm>
            <a:off x="2540962" y="2381903"/>
            <a:ext cx="7110076" cy="3238781"/>
          </a:xfrm>
        </p:spPr>
      </p:pic>
    </p:spTree>
    <p:extLst>
      <p:ext uri="{BB962C8B-B14F-4D97-AF65-F5344CB8AC3E}">
        <p14:creationId xmlns:p14="http://schemas.microsoft.com/office/powerpoint/2010/main" val="29326561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CC8D0A-19E8-409F-B62E-CFF9A22FAD3E}"/>
              </a:ext>
            </a:extLst>
          </p:cNvPr>
          <p:cNvSpPr>
            <a:spLocks noGrp="1"/>
          </p:cNvSpPr>
          <p:nvPr>
            <p:ph type="title"/>
          </p:nvPr>
        </p:nvSpPr>
        <p:spPr/>
        <p:txBody>
          <a:bodyPr/>
          <a:lstStyle/>
          <a:p>
            <a:r>
              <a:rPr lang="es-MX" dirty="0" err="1"/>
              <a:t>Scatter</a:t>
            </a:r>
            <a:r>
              <a:rPr lang="es-MX" dirty="0"/>
              <a:t> </a:t>
            </a:r>
            <a:r>
              <a:rPr lang="es-MX" dirty="0" err="1"/>
              <a:t>plot</a:t>
            </a:r>
            <a:endParaRPr lang="es-MX" dirty="0"/>
          </a:p>
        </p:txBody>
      </p:sp>
      <p:pic>
        <p:nvPicPr>
          <p:cNvPr id="6" name="Marcador de contenido 5">
            <a:extLst>
              <a:ext uri="{FF2B5EF4-FFF2-40B4-BE49-F238E27FC236}">
                <a16:creationId xmlns:a16="http://schemas.microsoft.com/office/drawing/2014/main" id="{70E7DFC7-0913-47A8-B59D-D4A044E3F55B}"/>
              </a:ext>
            </a:extLst>
          </p:cNvPr>
          <p:cNvPicPr>
            <a:picLocks noGrp="1" noChangeAspect="1"/>
          </p:cNvPicPr>
          <p:nvPr>
            <p:ph idx="1"/>
          </p:nvPr>
        </p:nvPicPr>
        <p:blipFill>
          <a:blip r:embed="rId2"/>
          <a:stretch>
            <a:fillRect/>
          </a:stretch>
        </p:blipFill>
        <p:spPr>
          <a:xfrm>
            <a:off x="967170" y="1690688"/>
            <a:ext cx="10853188" cy="2185276"/>
          </a:xfrm>
        </p:spPr>
      </p:pic>
    </p:spTree>
    <p:extLst>
      <p:ext uri="{BB962C8B-B14F-4D97-AF65-F5344CB8AC3E}">
        <p14:creationId xmlns:p14="http://schemas.microsoft.com/office/powerpoint/2010/main" val="29529190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7FB716-D010-40EB-B1D2-0AFFB18EB27A}"/>
              </a:ext>
            </a:extLst>
          </p:cNvPr>
          <p:cNvSpPr>
            <a:spLocks noGrp="1"/>
          </p:cNvSpPr>
          <p:nvPr>
            <p:ph type="title"/>
          </p:nvPr>
        </p:nvSpPr>
        <p:spPr/>
        <p:txBody>
          <a:bodyPr/>
          <a:lstStyle/>
          <a:p>
            <a:r>
              <a:rPr lang="es-MX" dirty="0"/>
              <a:t>Pandas</a:t>
            </a:r>
          </a:p>
        </p:txBody>
      </p:sp>
      <p:pic>
        <p:nvPicPr>
          <p:cNvPr id="5" name="Marcador de contenido 4">
            <a:extLst>
              <a:ext uri="{FF2B5EF4-FFF2-40B4-BE49-F238E27FC236}">
                <a16:creationId xmlns:a16="http://schemas.microsoft.com/office/drawing/2014/main" id="{1340FA63-D3D8-41D4-99DD-B43F4E06BD8B}"/>
              </a:ext>
            </a:extLst>
          </p:cNvPr>
          <p:cNvPicPr>
            <a:picLocks noGrp="1" noChangeAspect="1"/>
          </p:cNvPicPr>
          <p:nvPr>
            <p:ph idx="1"/>
          </p:nvPr>
        </p:nvPicPr>
        <p:blipFill>
          <a:blip r:embed="rId2"/>
          <a:stretch>
            <a:fillRect/>
          </a:stretch>
        </p:blipFill>
        <p:spPr>
          <a:xfrm>
            <a:off x="1333500" y="2177256"/>
            <a:ext cx="9525000" cy="3648075"/>
          </a:xfrm>
        </p:spPr>
      </p:pic>
    </p:spTree>
    <p:extLst>
      <p:ext uri="{BB962C8B-B14F-4D97-AF65-F5344CB8AC3E}">
        <p14:creationId xmlns:p14="http://schemas.microsoft.com/office/powerpoint/2010/main" val="36054787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3ECC0F-CA00-43AE-9704-74134E731F9E}"/>
              </a:ext>
            </a:extLst>
          </p:cNvPr>
          <p:cNvSpPr>
            <a:spLocks noGrp="1"/>
          </p:cNvSpPr>
          <p:nvPr>
            <p:ph type="title"/>
          </p:nvPr>
        </p:nvSpPr>
        <p:spPr/>
        <p:txBody>
          <a:bodyPr/>
          <a:lstStyle/>
          <a:p>
            <a:r>
              <a:rPr lang="es-MX" dirty="0"/>
              <a:t>Pandas</a:t>
            </a:r>
          </a:p>
        </p:txBody>
      </p:sp>
      <p:pic>
        <p:nvPicPr>
          <p:cNvPr id="5" name="Marcador de contenido 4">
            <a:extLst>
              <a:ext uri="{FF2B5EF4-FFF2-40B4-BE49-F238E27FC236}">
                <a16:creationId xmlns:a16="http://schemas.microsoft.com/office/drawing/2014/main" id="{5BABD1EA-D3EA-47DB-94F2-F2957F97E66E}"/>
              </a:ext>
            </a:extLst>
          </p:cNvPr>
          <p:cNvPicPr>
            <a:picLocks noGrp="1" noChangeAspect="1"/>
          </p:cNvPicPr>
          <p:nvPr>
            <p:ph idx="1"/>
          </p:nvPr>
        </p:nvPicPr>
        <p:blipFill>
          <a:blip r:embed="rId2"/>
          <a:stretch>
            <a:fillRect/>
          </a:stretch>
        </p:blipFill>
        <p:spPr>
          <a:xfrm>
            <a:off x="1133017" y="2162097"/>
            <a:ext cx="8588484" cy="1112616"/>
          </a:xfrm>
        </p:spPr>
      </p:pic>
      <p:pic>
        <p:nvPicPr>
          <p:cNvPr id="7" name="Imagen 6" descr="Captura de pantalla de un celular&#10;&#10;Descripción generada automáticamente">
            <a:extLst>
              <a:ext uri="{FF2B5EF4-FFF2-40B4-BE49-F238E27FC236}">
                <a16:creationId xmlns:a16="http://schemas.microsoft.com/office/drawing/2014/main" id="{AFB0CCA6-B3B5-4659-94A3-61C32AA53C22}"/>
              </a:ext>
            </a:extLst>
          </p:cNvPr>
          <p:cNvPicPr>
            <a:picLocks noChangeAspect="1"/>
          </p:cNvPicPr>
          <p:nvPr/>
        </p:nvPicPr>
        <p:blipFill>
          <a:blip r:embed="rId3"/>
          <a:stretch>
            <a:fillRect/>
          </a:stretch>
        </p:blipFill>
        <p:spPr>
          <a:xfrm>
            <a:off x="1073877" y="3746122"/>
            <a:ext cx="12192000" cy="2087672"/>
          </a:xfrm>
          <a:prstGeom prst="rect">
            <a:avLst/>
          </a:prstGeom>
        </p:spPr>
      </p:pic>
    </p:spTree>
    <p:extLst>
      <p:ext uri="{BB962C8B-B14F-4D97-AF65-F5344CB8AC3E}">
        <p14:creationId xmlns:p14="http://schemas.microsoft.com/office/powerpoint/2010/main" val="13932777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FEE271-FAF4-4E9D-AD0C-48B66AE7542F}"/>
              </a:ext>
            </a:extLst>
          </p:cNvPr>
          <p:cNvSpPr>
            <a:spLocks noGrp="1"/>
          </p:cNvSpPr>
          <p:nvPr>
            <p:ph type="title"/>
          </p:nvPr>
        </p:nvSpPr>
        <p:spPr/>
        <p:txBody>
          <a:bodyPr/>
          <a:lstStyle/>
          <a:p>
            <a:endParaRPr lang="es-MX"/>
          </a:p>
        </p:txBody>
      </p:sp>
      <p:pic>
        <p:nvPicPr>
          <p:cNvPr id="5" name="Marcador de contenido 4" descr="Imagen que contiene gabinete&#10;&#10;Descripción generada automáticamente">
            <a:extLst>
              <a:ext uri="{FF2B5EF4-FFF2-40B4-BE49-F238E27FC236}">
                <a16:creationId xmlns:a16="http://schemas.microsoft.com/office/drawing/2014/main" id="{38AE99E5-9EFB-4EB0-AF6F-470F7DB3DAE0}"/>
              </a:ext>
            </a:extLst>
          </p:cNvPr>
          <p:cNvPicPr>
            <a:picLocks noGrp="1" noChangeAspect="1"/>
          </p:cNvPicPr>
          <p:nvPr>
            <p:ph idx="1"/>
          </p:nvPr>
        </p:nvPicPr>
        <p:blipFill>
          <a:blip r:embed="rId2"/>
          <a:stretch>
            <a:fillRect/>
          </a:stretch>
        </p:blipFill>
        <p:spPr>
          <a:xfrm>
            <a:off x="3604865" y="2019817"/>
            <a:ext cx="4982270" cy="3962953"/>
          </a:xfrm>
        </p:spPr>
      </p:pic>
    </p:spTree>
    <p:extLst>
      <p:ext uri="{BB962C8B-B14F-4D97-AF65-F5344CB8AC3E}">
        <p14:creationId xmlns:p14="http://schemas.microsoft.com/office/powerpoint/2010/main" val="15308873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D94B3B-96A8-4BDC-A28D-858953D2EC44}"/>
              </a:ext>
            </a:extLst>
          </p:cNvPr>
          <p:cNvSpPr>
            <a:spLocks noGrp="1"/>
          </p:cNvSpPr>
          <p:nvPr>
            <p:ph type="title"/>
          </p:nvPr>
        </p:nvSpPr>
        <p:spPr/>
        <p:txBody>
          <a:bodyPr/>
          <a:lstStyle/>
          <a:p>
            <a:endParaRPr lang="es-MX"/>
          </a:p>
        </p:txBody>
      </p:sp>
      <p:pic>
        <p:nvPicPr>
          <p:cNvPr id="9" name="Marcador de contenido 8" descr="Captura de pantalla de un celular con letras&#10;&#10;Descripción generada automáticamente">
            <a:extLst>
              <a:ext uri="{FF2B5EF4-FFF2-40B4-BE49-F238E27FC236}">
                <a16:creationId xmlns:a16="http://schemas.microsoft.com/office/drawing/2014/main" id="{D942E398-E36D-4F9B-BC26-5752739AEEB6}"/>
              </a:ext>
            </a:extLst>
          </p:cNvPr>
          <p:cNvPicPr>
            <a:picLocks noGrp="1" noChangeAspect="1"/>
          </p:cNvPicPr>
          <p:nvPr>
            <p:ph idx="1"/>
          </p:nvPr>
        </p:nvPicPr>
        <p:blipFill>
          <a:blip r:embed="rId2"/>
          <a:stretch>
            <a:fillRect/>
          </a:stretch>
        </p:blipFill>
        <p:spPr>
          <a:xfrm>
            <a:off x="2047566" y="1825625"/>
            <a:ext cx="8096867" cy="4351338"/>
          </a:xfrm>
        </p:spPr>
      </p:pic>
    </p:spTree>
    <p:extLst>
      <p:ext uri="{BB962C8B-B14F-4D97-AF65-F5344CB8AC3E}">
        <p14:creationId xmlns:p14="http://schemas.microsoft.com/office/powerpoint/2010/main" val="42875846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Arboles de decisión</a:t>
            </a:r>
          </a:p>
        </p:txBody>
      </p:sp>
      <p:pic>
        <p:nvPicPr>
          <p:cNvPr id="3074" name="Picture 2" descr="Resultado de imagen para Decision tre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2479" y="1730374"/>
            <a:ext cx="8615445" cy="4323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6919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Arboles de decisión</a:t>
            </a:r>
          </a:p>
        </p:txBody>
      </p:sp>
      <p:sp>
        <p:nvSpPr>
          <p:cNvPr id="3" name="Marcador de contenido 2"/>
          <p:cNvSpPr>
            <a:spLocks noGrp="1"/>
          </p:cNvSpPr>
          <p:nvPr>
            <p:ph idx="1"/>
          </p:nvPr>
        </p:nvSpPr>
        <p:spPr/>
        <p:txBody>
          <a:bodyPr/>
          <a:lstStyle/>
          <a:p>
            <a:r>
              <a:rPr lang="es-MX" dirty="0"/>
              <a:t>Son un método de aprendizaje supervisado</a:t>
            </a:r>
          </a:p>
          <a:p>
            <a:r>
              <a:rPr lang="es-MX" dirty="0"/>
              <a:t>Usado para clasificación y regresión</a:t>
            </a:r>
          </a:p>
          <a:p>
            <a:r>
              <a:rPr lang="es-MX" dirty="0"/>
              <a:t>La meta es crear un modelo que sea capaz de predecir el valor de una variable a través del aprendizaje de unas reglas simples de decisión obtenidas de las características de los datos.</a:t>
            </a:r>
          </a:p>
          <a:p>
            <a:r>
              <a:rPr lang="es-MX" dirty="0"/>
              <a:t>Las variables de entrada pueden ser categóricas o continuas.</a:t>
            </a:r>
          </a:p>
          <a:p>
            <a:pPr marL="0" indent="0">
              <a:buNone/>
            </a:pPr>
            <a:endParaRPr lang="es-MX" dirty="0"/>
          </a:p>
          <a:p>
            <a:endParaRPr lang="es-MX" dirty="0"/>
          </a:p>
        </p:txBody>
      </p:sp>
    </p:spTree>
    <p:extLst>
      <p:ext uri="{BB962C8B-B14F-4D97-AF65-F5344CB8AC3E}">
        <p14:creationId xmlns:p14="http://schemas.microsoft.com/office/powerpoint/2010/main" val="2636787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Métodos en la lista:</a:t>
            </a:r>
          </a:p>
        </p:txBody>
      </p:sp>
      <p:pic>
        <p:nvPicPr>
          <p:cNvPr id="4" name="Marcador de contenido 3" descr="Recorte de pantal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3152" y="3124889"/>
            <a:ext cx="7497209" cy="1182991"/>
          </a:xfrm>
        </p:spPr>
      </p:pic>
      <p:sp>
        <p:nvSpPr>
          <p:cNvPr id="6" name="CuadroTexto 5"/>
          <p:cNvSpPr txBox="1"/>
          <p:nvPr/>
        </p:nvSpPr>
        <p:spPr>
          <a:xfrm>
            <a:off x="1136820" y="2214777"/>
            <a:ext cx="6178379" cy="646331"/>
          </a:xfrm>
          <a:prstGeom prst="rect">
            <a:avLst/>
          </a:prstGeom>
          <a:noFill/>
        </p:spPr>
        <p:txBody>
          <a:bodyPr wrap="square" rtlCol="0">
            <a:spAutoFit/>
          </a:bodyPr>
          <a:lstStyle/>
          <a:p>
            <a:r>
              <a:rPr lang="es-MX" dirty="0"/>
              <a:t>Este método nos permite agregar nuevos elementos a una lista:</a:t>
            </a:r>
          </a:p>
        </p:txBody>
      </p:sp>
      <p:sp>
        <p:nvSpPr>
          <p:cNvPr id="7" name="CuadroTexto 6"/>
          <p:cNvSpPr txBox="1"/>
          <p:nvPr/>
        </p:nvSpPr>
        <p:spPr>
          <a:xfrm>
            <a:off x="1112106" y="1581664"/>
            <a:ext cx="4829849" cy="369332"/>
          </a:xfrm>
          <a:prstGeom prst="rect">
            <a:avLst/>
          </a:prstGeom>
          <a:noFill/>
        </p:spPr>
        <p:txBody>
          <a:bodyPr wrap="square" rtlCol="0">
            <a:spAutoFit/>
          </a:bodyPr>
          <a:lstStyle/>
          <a:p>
            <a:r>
              <a:rPr lang="es-MX" dirty="0"/>
              <a:t>APPEND()</a:t>
            </a:r>
          </a:p>
        </p:txBody>
      </p:sp>
      <p:sp>
        <p:nvSpPr>
          <p:cNvPr id="8" name="CuadroTexto 7"/>
          <p:cNvSpPr txBox="1"/>
          <p:nvPr/>
        </p:nvSpPr>
        <p:spPr>
          <a:xfrm>
            <a:off x="1283152" y="4415178"/>
            <a:ext cx="4829849" cy="923330"/>
          </a:xfrm>
          <a:prstGeom prst="rect">
            <a:avLst/>
          </a:prstGeom>
          <a:noFill/>
        </p:spPr>
        <p:txBody>
          <a:bodyPr wrap="square" rtlCol="0">
            <a:spAutoFit/>
          </a:bodyPr>
          <a:lstStyle/>
          <a:p>
            <a:r>
              <a:rPr lang="es-MX" dirty="0" err="1"/>
              <a:t>Extend</a:t>
            </a:r>
            <a:r>
              <a:rPr lang="es-MX" dirty="0"/>
              <a:t>()</a:t>
            </a:r>
          </a:p>
          <a:p>
            <a:r>
              <a:rPr lang="es-MX" dirty="0"/>
              <a:t>También permite agregar elementos dentro de una lista</a:t>
            </a:r>
          </a:p>
        </p:txBody>
      </p:sp>
      <p:pic>
        <p:nvPicPr>
          <p:cNvPr id="9" name="Imagen 8"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3152" y="5579521"/>
            <a:ext cx="9068107" cy="839639"/>
          </a:xfrm>
          <a:prstGeom prst="rect">
            <a:avLst/>
          </a:prstGeom>
        </p:spPr>
      </p:pic>
    </p:spTree>
    <p:extLst>
      <p:ext uri="{BB962C8B-B14F-4D97-AF65-F5344CB8AC3E}">
        <p14:creationId xmlns:p14="http://schemas.microsoft.com/office/powerpoint/2010/main" val="2724842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Árboles de decisión</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831" y="2787039"/>
            <a:ext cx="10058400" cy="3322375"/>
          </a:xfrm>
          <a:prstGeom prst="rect">
            <a:avLst/>
          </a:prstGeom>
        </p:spPr>
      </p:pic>
    </p:spTree>
    <p:extLst>
      <p:ext uri="{BB962C8B-B14F-4D97-AF65-F5344CB8AC3E}">
        <p14:creationId xmlns:p14="http://schemas.microsoft.com/office/powerpoint/2010/main" val="13073999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Arboles de decisión</a:t>
            </a:r>
          </a:p>
        </p:txBody>
      </p:sp>
      <p:sp>
        <p:nvSpPr>
          <p:cNvPr id="3" name="Marcador de contenido 2"/>
          <p:cNvSpPr>
            <a:spLocks noGrp="1"/>
          </p:cNvSpPr>
          <p:nvPr>
            <p:ph idx="1"/>
          </p:nvPr>
        </p:nvSpPr>
        <p:spPr>
          <a:xfrm>
            <a:off x="1104293" y="1371274"/>
            <a:ext cx="8946541" cy="4195481"/>
          </a:xfrm>
        </p:spPr>
        <p:txBody>
          <a:bodyPr/>
          <a:lstStyle/>
          <a:p>
            <a:pPr algn="just"/>
            <a:r>
              <a:rPr lang="es-MX" dirty="0"/>
              <a:t>En este ejemplo, los arboles aprenden como aproximarse a la función de la curva del seno con reglas simples como “</a:t>
            </a:r>
            <a:r>
              <a:rPr lang="es-MX" dirty="0" err="1"/>
              <a:t>if</a:t>
            </a:r>
            <a:r>
              <a:rPr lang="es-MX" dirty="0"/>
              <a:t> </a:t>
            </a:r>
            <a:r>
              <a:rPr lang="es-MX" dirty="0" err="1"/>
              <a:t>then</a:t>
            </a:r>
            <a:r>
              <a:rPr lang="es-MX" dirty="0"/>
              <a:t> </a:t>
            </a:r>
            <a:r>
              <a:rPr lang="es-MX" dirty="0" err="1"/>
              <a:t>else</a:t>
            </a:r>
            <a:r>
              <a:rPr lang="es-MX" dirty="0"/>
              <a:t>” usando los datos. Entre mas profundo el árbol, mayor compleja las reglas de decisión y mejor ajuste.</a:t>
            </a:r>
          </a:p>
        </p:txBody>
      </p:sp>
      <p:pic>
        <p:nvPicPr>
          <p:cNvPr id="4" name="Imagen 3"/>
          <p:cNvPicPr>
            <a:picLocks noChangeAspect="1"/>
          </p:cNvPicPr>
          <p:nvPr/>
        </p:nvPicPr>
        <p:blipFill>
          <a:blip r:embed="rId2"/>
          <a:stretch>
            <a:fillRect/>
          </a:stretch>
        </p:blipFill>
        <p:spPr>
          <a:xfrm>
            <a:off x="1997242" y="3000346"/>
            <a:ext cx="4763409" cy="3572557"/>
          </a:xfrm>
          <a:prstGeom prst="rect">
            <a:avLst/>
          </a:prstGeom>
        </p:spPr>
      </p:pic>
    </p:spTree>
    <p:extLst>
      <p:ext uri="{BB962C8B-B14F-4D97-AF65-F5344CB8AC3E}">
        <p14:creationId xmlns:p14="http://schemas.microsoft.com/office/powerpoint/2010/main" val="34350915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Terminología</a:t>
            </a:r>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69832" y="1861719"/>
            <a:ext cx="6323800" cy="3492333"/>
          </a:xfrm>
        </p:spPr>
      </p:pic>
      <p:sp>
        <p:nvSpPr>
          <p:cNvPr id="6" name="CuadroTexto 5"/>
          <p:cNvSpPr txBox="1"/>
          <p:nvPr/>
        </p:nvSpPr>
        <p:spPr>
          <a:xfrm>
            <a:off x="838200" y="2358188"/>
            <a:ext cx="4431632" cy="2031325"/>
          </a:xfrm>
          <a:prstGeom prst="rect">
            <a:avLst/>
          </a:prstGeom>
          <a:noFill/>
        </p:spPr>
        <p:txBody>
          <a:bodyPr wrap="square" rtlCol="0">
            <a:spAutoFit/>
          </a:bodyPr>
          <a:lstStyle/>
          <a:p>
            <a:pPr marL="285750" indent="-285750">
              <a:buFont typeface="Arial" panose="020B0604020202020204" pitchFamily="34" charset="0"/>
              <a:buChar char="•"/>
            </a:pPr>
            <a:r>
              <a:rPr lang="es-MX" dirty="0"/>
              <a:t>Nodo raíz: Población completa o muestra.</a:t>
            </a:r>
          </a:p>
          <a:p>
            <a:pPr marL="285750" indent="-285750">
              <a:buFont typeface="Arial" panose="020B0604020202020204" pitchFamily="34" charset="0"/>
              <a:buChar char="•"/>
            </a:pPr>
            <a:r>
              <a:rPr lang="es-MX" dirty="0"/>
              <a:t>Ramificación</a:t>
            </a:r>
          </a:p>
          <a:p>
            <a:pPr marL="285750" indent="-285750">
              <a:buFont typeface="Arial" panose="020B0604020202020204" pitchFamily="34" charset="0"/>
              <a:buChar char="•"/>
            </a:pPr>
            <a:r>
              <a:rPr lang="es-MX" dirty="0"/>
              <a:t>Nodo de decisión</a:t>
            </a:r>
          </a:p>
          <a:p>
            <a:pPr marL="285750" indent="-285750">
              <a:buFont typeface="Arial" panose="020B0604020202020204" pitchFamily="34" charset="0"/>
              <a:buChar char="•"/>
            </a:pPr>
            <a:r>
              <a:rPr lang="es-MX" dirty="0"/>
              <a:t>Nodo terminal y hoja</a:t>
            </a:r>
          </a:p>
          <a:p>
            <a:pPr marL="285750" indent="-285750">
              <a:buFont typeface="Arial" panose="020B0604020202020204" pitchFamily="34" charset="0"/>
              <a:buChar char="•"/>
            </a:pPr>
            <a:r>
              <a:rPr lang="es-MX" dirty="0"/>
              <a:t>Poda</a:t>
            </a:r>
          </a:p>
          <a:p>
            <a:pPr marL="285750" indent="-285750">
              <a:buFont typeface="Arial" panose="020B0604020202020204" pitchFamily="34" charset="0"/>
              <a:buChar char="•"/>
            </a:pPr>
            <a:r>
              <a:rPr lang="es-MX" dirty="0"/>
              <a:t>Rama/sub-árbol</a:t>
            </a:r>
          </a:p>
          <a:p>
            <a:pPr marL="285750" indent="-285750">
              <a:buFont typeface="Arial" panose="020B0604020202020204" pitchFamily="34" charset="0"/>
              <a:buChar char="•"/>
            </a:pPr>
            <a:r>
              <a:rPr lang="es-MX" dirty="0"/>
              <a:t>Nodos padre e hijo</a:t>
            </a:r>
          </a:p>
        </p:txBody>
      </p:sp>
    </p:spTree>
    <p:extLst>
      <p:ext uri="{BB962C8B-B14F-4D97-AF65-F5344CB8AC3E}">
        <p14:creationId xmlns:p14="http://schemas.microsoft.com/office/powerpoint/2010/main" val="9635005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¿Cómo se construye un árbol de decisión?</a:t>
            </a:r>
          </a:p>
        </p:txBody>
      </p:sp>
      <p:sp>
        <p:nvSpPr>
          <p:cNvPr id="3" name="Marcador de contenido 2"/>
          <p:cNvSpPr>
            <a:spLocks noGrp="1"/>
          </p:cNvSpPr>
          <p:nvPr>
            <p:ph idx="1"/>
          </p:nvPr>
        </p:nvSpPr>
        <p:spPr>
          <a:xfrm>
            <a:off x="838200" y="1690688"/>
            <a:ext cx="10515600" cy="4351338"/>
          </a:xfrm>
        </p:spPr>
        <p:txBody>
          <a:bodyPr>
            <a:normAutofit lnSpcReduction="10000"/>
          </a:bodyPr>
          <a:lstStyle/>
          <a:p>
            <a:r>
              <a:rPr lang="es-MX" dirty="0"/>
              <a:t>La construcción de un árbol sigue un enfoque de construcción binaria recursivo (top-</a:t>
            </a:r>
            <a:r>
              <a:rPr lang="es-MX" dirty="0" err="1"/>
              <a:t>down</a:t>
            </a:r>
            <a:r>
              <a:rPr lang="es-MX" dirty="0"/>
              <a:t> </a:t>
            </a:r>
            <a:r>
              <a:rPr lang="es-MX" dirty="0" err="1"/>
              <a:t>greddy</a:t>
            </a:r>
            <a:r>
              <a:rPr lang="es-MX" dirty="0"/>
              <a:t> </a:t>
            </a:r>
            <a:r>
              <a:rPr lang="es-MX" dirty="0" err="1"/>
              <a:t>approach</a:t>
            </a:r>
            <a:r>
              <a:rPr lang="es-MX" dirty="0"/>
              <a:t>).</a:t>
            </a:r>
          </a:p>
          <a:p>
            <a:r>
              <a:rPr lang="es-MX" dirty="0"/>
              <a:t>La decisión de hacer divisiones estratégicas afecta altamente a la precisión del árbol.</a:t>
            </a:r>
          </a:p>
          <a:p>
            <a:r>
              <a:rPr lang="es-MX" dirty="0"/>
              <a:t>La creación de </a:t>
            </a:r>
            <a:r>
              <a:rPr lang="es-MX" dirty="0" err="1"/>
              <a:t>subnodos</a:t>
            </a:r>
            <a:r>
              <a:rPr lang="es-MX" dirty="0"/>
              <a:t> aumenta la homogeneidad de los </a:t>
            </a:r>
            <a:r>
              <a:rPr lang="es-MX" dirty="0" err="1"/>
              <a:t>subnodos</a:t>
            </a:r>
            <a:r>
              <a:rPr lang="es-MX" dirty="0"/>
              <a:t> resultantes. Es decir la pureza se aumenta.</a:t>
            </a:r>
          </a:p>
          <a:p>
            <a:r>
              <a:rPr lang="es-MX" dirty="0"/>
              <a:t>Se prueba la división con todas las variables y se escoge la que produce </a:t>
            </a:r>
            <a:r>
              <a:rPr lang="es-MX" dirty="0" err="1"/>
              <a:t>subnodos</a:t>
            </a:r>
            <a:r>
              <a:rPr lang="es-MX" dirty="0"/>
              <a:t> más homogéneos.</a:t>
            </a:r>
          </a:p>
          <a:p>
            <a:r>
              <a:rPr lang="es-MX" dirty="0"/>
              <a:t>Los algoritmos más comunes para la selección: </a:t>
            </a:r>
            <a:r>
              <a:rPr lang="es-MX" dirty="0" err="1"/>
              <a:t>Indice</a:t>
            </a:r>
            <a:r>
              <a:rPr lang="es-MX" dirty="0"/>
              <a:t> </a:t>
            </a:r>
            <a:r>
              <a:rPr lang="es-MX" dirty="0" err="1"/>
              <a:t>Gini</a:t>
            </a:r>
            <a:r>
              <a:rPr lang="es-MX" dirty="0"/>
              <a:t>, Chi Cuadrado, </a:t>
            </a:r>
            <a:r>
              <a:rPr lang="es-MX" dirty="0" err="1"/>
              <a:t>Ganacia</a:t>
            </a:r>
            <a:r>
              <a:rPr lang="es-MX" dirty="0"/>
              <a:t> de la Información y Reducción en la varianza</a:t>
            </a:r>
          </a:p>
        </p:txBody>
      </p:sp>
    </p:spTree>
    <p:extLst>
      <p:ext uri="{BB962C8B-B14F-4D97-AF65-F5344CB8AC3E}">
        <p14:creationId xmlns:p14="http://schemas.microsoft.com/office/powerpoint/2010/main" val="704236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err="1"/>
              <a:t>Indice</a:t>
            </a:r>
            <a:r>
              <a:rPr lang="es-MX" dirty="0"/>
              <a:t> </a:t>
            </a:r>
            <a:r>
              <a:rPr lang="es-MX" dirty="0" err="1"/>
              <a:t>Gini</a:t>
            </a:r>
            <a:endParaRPr lang="es-MX"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r>
                  <a:rPr lang="es-MX" dirty="0"/>
                  <a:t>Gini es una medida de impureza.</a:t>
                </a:r>
              </a:p>
              <a:p>
                <a:r>
                  <a:rPr lang="es-MX" dirty="0"/>
                  <a:t>Si </a:t>
                </a:r>
                <a:r>
                  <a:rPr lang="es-MX" dirty="0" err="1"/>
                  <a:t>Gini</a:t>
                </a:r>
                <a:r>
                  <a:rPr lang="es-MX" dirty="0"/>
                  <a:t> vale 0, significa que ese nodo es totalmente puro.</a:t>
                </a:r>
              </a:p>
              <a:p>
                <a:r>
                  <a:rPr lang="es-MX" dirty="0"/>
                  <a:t>Para calcular la impureza </a:t>
                </a:r>
                <a:r>
                  <a:rPr lang="es-MX" dirty="0" err="1"/>
                  <a:t>gini</a:t>
                </a:r>
                <a:r>
                  <a:rPr lang="es-MX" dirty="0"/>
                  <a:t>, se usa la siguiente fórmula:</a:t>
                </a:r>
              </a:p>
              <a:p>
                <a:pPr lvl="2"/>
                <a:endParaRPr lang="es-MX" b="0" i="1" dirty="0">
                  <a:latin typeface="Cambria Math" panose="02040503050406030204" pitchFamily="18" charset="0"/>
                </a:endParaRPr>
              </a:p>
              <a:p>
                <a:pPr lvl="2"/>
                <a:endParaRPr lang="es-MX" b="0" i="1" dirty="0">
                  <a:latin typeface="Cambria Math" panose="02040503050406030204" pitchFamily="18" charset="0"/>
                </a:endParaRPr>
              </a:p>
              <a:p>
                <a:pPr marL="2286000" lvl="5" indent="0">
                  <a:buNone/>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𝑔𝑖𝑛𝑖</m:t>
                      </m:r>
                      <m:r>
                        <a:rPr lang="es-MX" b="0" i="1" smtClean="0">
                          <a:latin typeface="Cambria Math" panose="02040503050406030204" pitchFamily="18" charset="0"/>
                        </a:rPr>
                        <m:t>=1−</m:t>
                      </m:r>
                      <m:nary>
                        <m:naryPr>
                          <m:chr m:val="∑"/>
                          <m:ctrlPr>
                            <a:rPr lang="es-MX" b="0" i="1" smtClean="0">
                              <a:latin typeface="Cambria Math" panose="02040503050406030204" pitchFamily="18" charset="0"/>
                            </a:rPr>
                          </m:ctrlPr>
                        </m:naryPr>
                        <m:sub>
                          <m:r>
                            <m:rPr>
                              <m:brk m:alnAt="23"/>
                            </m:rPr>
                            <a:rPr lang="es-MX" b="0" i="1" smtClean="0">
                              <a:latin typeface="Cambria Math" panose="02040503050406030204" pitchFamily="18" charset="0"/>
                            </a:rPr>
                            <m:t>𝑐</m:t>
                          </m:r>
                          <m:r>
                            <a:rPr lang="es-MX" b="0" i="1" smtClean="0">
                              <a:latin typeface="Cambria Math" panose="02040503050406030204" pitchFamily="18" charset="0"/>
                            </a:rPr>
                            <m:t>=1</m:t>
                          </m:r>
                        </m:sub>
                        <m:sup>
                          <m:r>
                            <a:rPr lang="es-MX" b="0" i="1" smtClean="0">
                              <a:latin typeface="Cambria Math" panose="02040503050406030204" pitchFamily="18" charset="0"/>
                            </a:rPr>
                            <m:t>𝑛</m:t>
                          </m:r>
                        </m:sup>
                        <m:e>
                          <m:sSubSup>
                            <m:sSubSupPr>
                              <m:ctrlPr>
                                <a:rPr lang="es-MX" b="0" i="1" smtClean="0">
                                  <a:latin typeface="Cambria Math" panose="02040503050406030204" pitchFamily="18" charset="0"/>
                                </a:rPr>
                              </m:ctrlPr>
                            </m:sSubSupPr>
                            <m:e>
                              <m:r>
                                <a:rPr lang="es-MX" b="0" i="1" smtClean="0">
                                  <a:latin typeface="Cambria Math" panose="02040503050406030204" pitchFamily="18" charset="0"/>
                                </a:rPr>
                                <m:t>𝑝</m:t>
                              </m:r>
                            </m:e>
                            <m:sub>
                              <m:r>
                                <a:rPr lang="es-MX" b="0" i="1" smtClean="0">
                                  <a:latin typeface="Cambria Math" panose="02040503050406030204" pitchFamily="18" charset="0"/>
                                </a:rPr>
                                <m:t>𝑐</m:t>
                              </m:r>
                            </m:sub>
                            <m:sup>
                              <m:r>
                                <a:rPr lang="es-MX" b="0" i="1" smtClean="0">
                                  <a:latin typeface="Cambria Math" panose="02040503050406030204" pitchFamily="18" charset="0"/>
                                </a:rPr>
                                <m:t>2</m:t>
                              </m:r>
                            </m:sup>
                          </m:sSubSup>
                        </m:e>
                      </m:nary>
                    </m:oMath>
                  </m:oMathPara>
                </a14:m>
                <a:endParaRPr lang="es-MX" dirty="0"/>
              </a:p>
              <a:p>
                <a:pPr marL="2286000" lvl="5" indent="0">
                  <a:buNone/>
                </a:pPr>
                <a:endParaRPr lang="es-MX" dirty="0"/>
              </a:p>
              <a:p>
                <a:pPr marL="2286000" lvl="5" indent="0">
                  <a:buNone/>
                </a:pPr>
                <a:r>
                  <a:rPr lang="es-MX" dirty="0"/>
                  <a:t>donde  </a:t>
                </a:r>
                <a14:m>
                  <m:oMath xmlns:m="http://schemas.openxmlformats.org/officeDocument/2006/math">
                    <m:sSubSup>
                      <m:sSubSupPr>
                        <m:ctrlPr>
                          <a:rPr lang="es-MX" i="1" smtClean="0">
                            <a:latin typeface="Cambria Math" panose="02040503050406030204" pitchFamily="18" charset="0"/>
                          </a:rPr>
                        </m:ctrlPr>
                      </m:sSubSupPr>
                      <m:e>
                        <m:r>
                          <a:rPr lang="es-MX" b="0" i="1" smtClean="0">
                            <a:latin typeface="Cambria Math" panose="02040503050406030204" pitchFamily="18" charset="0"/>
                          </a:rPr>
                          <m:t>𝑝</m:t>
                        </m:r>
                      </m:e>
                      <m:sub>
                        <m:r>
                          <a:rPr lang="es-MX" b="0" i="1" smtClean="0">
                            <a:latin typeface="Cambria Math" panose="02040503050406030204" pitchFamily="18" charset="0"/>
                          </a:rPr>
                          <m:t>𝑐</m:t>
                        </m:r>
                      </m:sub>
                      <m:sup>
                        <m:r>
                          <a:rPr lang="es-MX" b="0" i="1" smtClean="0">
                            <a:latin typeface="Cambria Math" panose="02040503050406030204" pitchFamily="18" charset="0"/>
                          </a:rPr>
                          <m:t>2</m:t>
                        </m:r>
                      </m:sup>
                    </m:sSubSup>
                    <m:r>
                      <a:rPr lang="es-MX" b="0" i="1" smtClean="0">
                        <a:latin typeface="Cambria Math" panose="02040503050406030204" pitchFamily="18" charset="0"/>
                      </a:rPr>
                      <m:t>  </m:t>
                    </m:r>
                  </m:oMath>
                </a14:m>
                <a:r>
                  <a:rPr lang="es-MX" b="0" dirty="0"/>
                  <a:t>se refiere a la probabilidad de cada clase</a:t>
                </a:r>
              </a:p>
              <a:p>
                <a:pPr marL="2286000" lvl="5" indent="0">
                  <a:buNone/>
                </a:pPr>
                <a:endParaRPr lang="es-MX"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rotWithShape="0">
                <a:blip r:embed="rId2"/>
                <a:stretch>
                  <a:fillRect l="-1043" t="-2241"/>
                </a:stretch>
              </a:blipFill>
            </p:spPr>
            <p:txBody>
              <a:bodyPr/>
              <a:lstStyle/>
              <a:p>
                <a:r>
                  <a:rPr lang="es-MX">
                    <a:noFill/>
                  </a:rPr>
                  <a:t> </a:t>
                </a:r>
              </a:p>
            </p:txBody>
          </p:sp>
        </mc:Fallback>
      </mc:AlternateContent>
    </p:spTree>
    <p:extLst>
      <p:ext uri="{BB962C8B-B14F-4D97-AF65-F5344CB8AC3E}">
        <p14:creationId xmlns:p14="http://schemas.microsoft.com/office/powerpoint/2010/main" val="3984794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Calculo del índice </a:t>
            </a:r>
            <a:r>
              <a:rPr lang="es-MX" dirty="0" err="1"/>
              <a:t>Gini</a:t>
            </a:r>
            <a:endParaRPr lang="es-MX" dirty="0"/>
          </a:p>
        </p:txBody>
      </p:sp>
      <p:sp>
        <p:nvSpPr>
          <p:cNvPr id="3" name="Marcador de contenido 2"/>
          <p:cNvSpPr>
            <a:spLocks noGrp="1"/>
          </p:cNvSpPr>
          <p:nvPr>
            <p:ph idx="1"/>
          </p:nvPr>
        </p:nvSpPr>
        <p:spPr>
          <a:xfrm>
            <a:off x="838200" y="1524835"/>
            <a:ext cx="10515600" cy="4351338"/>
          </a:xfrm>
        </p:spPr>
        <p:txBody>
          <a:bodyPr/>
          <a:lstStyle/>
          <a:p>
            <a:r>
              <a:rPr lang="es-MX" dirty="0"/>
              <a:t>30 estudiantes</a:t>
            </a:r>
          </a:p>
          <a:p>
            <a:r>
              <a:rPr lang="es-MX" dirty="0"/>
              <a:t>3 variables: Género(hombre/mujer), Clase(noveno, decimo) y Altura (5 a 6 pies).</a:t>
            </a:r>
          </a:p>
          <a:p>
            <a:r>
              <a:rPr lang="es-MX" dirty="0"/>
              <a:t>15 estudiantes juegan cricket en su tiempo libre</a:t>
            </a:r>
          </a:p>
          <a:p>
            <a:r>
              <a:rPr lang="es-MX" dirty="0"/>
              <a:t>Crear un modelo para predecir quien jugará cricket</a:t>
            </a:r>
          </a:p>
          <a:p>
            <a:pPr marL="0" indent="0">
              <a:buNone/>
            </a:pPr>
            <a:endParaRPr lang="es-MX" dirty="0"/>
          </a:p>
        </p:txBody>
      </p:sp>
    </p:spTree>
    <p:extLst>
      <p:ext uri="{BB962C8B-B14F-4D97-AF65-F5344CB8AC3E}">
        <p14:creationId xmlns:p14="http://schemas.microsoft.com/office/powerpoint/2010/main" val="25003812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¿Cuál es la variable más significativa para mejor la división de la población?</a:t>
            </a:r>
          </a:p>
        </p:txBody>
      </p:sp>
      <p:sp>
        <p:nvSpPr>
          <p:cNvPr id="3" name="Marcador de contenido 2"/>
          <p:cNvSpPr>
            <a:spLocks noGrp="1"/>
          </p:cNvSpPr>
          <p:nvPr>
            <p:ph idx="1"/>
          </p:nvPr>
        </p:nvSpPr>
        <p:spPr>
          <a:xfrm>
            <a:off x="838199" y="1825625"/>
            <a:ext cx="10676021" cy="4351338"/>
          </a:xfrm>
        </p:spPr>
        <p:txBody>
          <a:bodyPr/>
          <a:lstStyle/>
          <a:p>
            <a:endParaRPr lang="es-MX"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1825625"/>
            <a:ext cx="10515600" cy="3121943"/>
          </a:xfrm>
          <a:prstGeom prst="rect">
            <a:avLst/>
          </a:prstGeom>
        </p:spPr>
      </p:pic>
    </p:spTree>
    <p:extLst>
      <p:ext uri="{BB962C8B-B14F-4D97-AF65-F5344CB8AC3E}">
        <p14:creationId xmlns:p14="http://schemas.microsoft.com/office/powerpoint/2010/main" val="22463097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pic>
        <p:nvPicPr>
          <p:cNvPr id="4" name="Marcador de contenido 3" descr="Recorte de pantal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3484" y="3727686"/>
            <a:ext cx="7592485" cy="1991003"/>
          </a:xfr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3314" y="1192744"/>
            <a:ext cx="8538411" cy="2534942"/>
          </a:xfrm>
          <a:prstGeom prst="rect">
            <a:avLst/>
          </a:prstGeom>
        </p:spPr>
      </p:pic>
      <p:sp>
        <p:nvSpPr>
          <p:cNvPr id="6" name="CuadroTexto 5"/>
          <p:cNvSpPr txBox="1"/>
          <p:nvPr/>
        </p:nvSpPr>
        <p:spPr>
          <a:xfrm>
            <a:off x="1636295" y="5907505"/>
            <a:ext cx="8165430" cy="646331"/>
          </a:xfrm>
          <a:prstGeom prst="rect">
            <a:avLst/>
          </a:prstGeom>
          <a:noFill/>
        </p:spPr>
        <p:txBody>
          <a:bodyPr wrap="square" rtlCol="0">
            <a:spAutoFit/>
          </a:bodyPr>
          <a:lstStyle/>
          <a:p>
            <a:r>
              <a:rPr lang="es-MX" dirty="0"/>
              <a:t>¿Cuál es la probabilidad para el resultado de la variable altura?</a:t>
            </a:r>
          </a:p>
          <a:p>
            <a:r>
              <a:rPr lang="es-MX" dirty="0"/>
              <a:t>¿Cuál es la variable que se debe escoger para la primera división?</a:t>
            </a:r>
          </a:p>
        </p:txBody>
      </p:sp>
    </p:spTree>
    <p:extLst>
      <p:ext uri="{BB962C8B-B14F-4D97-AF65-F5344CB8AC3E}">
        <p14:creationId xmlns:p14="http://schemas.microsoft.com/office/powerpoint/2010/main" val="37174260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Chi cuadrado</a:t>
            </a:r>
          </a:p>
        </p:txBody>
      </p:sp>
      <p:sp>
        <p:nvSpPr>
          <p:cNvPr id="3" name="Marcador de contenido 2"/>
          <p:cNvSpPr>
            <a:spLocks noGrp="1"/>
          </p:cNvSpPr>
          <p:nvPr>
            <p:ph idx="1"/>
          </p:nvPr>
        </p:nvSpPr>
        <p:spPr/>
        <p:txBody>
          <a:bodyPr/>
          <a:lstStyle/>
          <a:p>
            <a:r>
              <a:rPr lang="es-MX" dirty="0"/>
              <a:t>Un algoritmo para encontrar la significancia estadística de las diferencias entre </a:t>
            </a:r>
            <a:r>
              <a:rPr lang="es-MX" dirty="0" err="1"/>
              <a:t>subnodos</a:t>
            </a:r>
            <a:r>
              <a:rPr lang="es-MX" dirty="0"/>
              <a:t> y un nodo padre.</a:t>
            </a:r>
          </a:p>
          <a:p>
            <a:r>
              <a:rPr lang="es-MX" dirty="0"/>
              <a:t>Se mide a partir de la suma de los cuadrados de la diferencia estandarizadas entre las frecuencias observadas y esperadas en la variable objetivo</a:t>
            </a:r>
          </a:p>
          <a:p>
            <a:r>
              <a:rPr lang="es-MX" dirty="0"/>
              <a:t>A más alto valor de Chi-Cuadrado, más alta la significancia estadística de las diferencias entre cada nodo y el nodo padre.</a:t>
            </a:r>
          </a:p>
          <a:p>
            <a:r>
              <a:rPr lang="es-MX" dirty="0"/>
              <a:t>Fórmula ((Real-Esperado)^2/Esperado)^1/2</a:t>
            </a:r>
          </a:p>
        </p:txBody>
      </p:sp>
    </p:spTree>
    <p:extLst>
      <p:ext uri="{BB962C8B-B14F-4D97-AF65-F5344CB8AC3E}">
        <p14:creationId xmlns:p14="http://schemas.microsoft.com/office/powerpoint/2010/main" val="3550689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Ejemplo</a:t>
            </a:r>
          </a:p>
        </p:txBody>
      </p:sp>
      <p:sp>
        <p:nvSpPr>
          <p:cNvPr id="3" name="Marcador de contenido 2"/>
          <p:cNvSpPr>
            <a:spLocks noGrp="1"/>
          </p:cNvSpPr>
          <p:nvPr>
            <p:ph idx="1"/>
          </p:nvPr>
        </p:nvSpPr>
        <p:spPr/>
        <p:txBody>
          <a:bodyPr/>
          <a:lstStyle/>
          <a:p>
            <a:r>
              <a:rPr lang="es-MX" dirty="0"/>
              <a:t>Para el nodo “Mujer”. Los valores reales para “Play Cricket” z “</a:t>
            </a:r>
            <a:r>
              <a:rPr lang="es-MX" dirty="0" err="1"/>
              <a:t>Not</a:t>
            </a:r>
            <a:r>
              <a:rPr lang="es-MX" dirty="0"/>
              <a:t> </a:t>
            </a:r>
            <a:r>
              <a:rPr lang="es-MX" dirty="0" err="1"/>
              <a:t>play</a:t>
            </a:r>
            <a:r>
              <a:rPr lang="es-MX" dirty="0"/>
              <a:t> Cricket” son 2 y 8 respectivamente</a:t>
            </a:r>
          </a:p>
          <a:p>
            <a:r>
              <a:rPr lang="es-MX" dirty="0"/>
              <a:t>Para calcular el valor esperado, se asigna la misma probabilidad que su nodo padre(50%).</a:t>
            </a:r>
          </a:p>
          <a:p>
            <a:r>
              <a:rPr lang="es-MX" dirty="0"/>
              <a:t>Calcular las diferencias para usar en la fórmula, Real-Esperado. Para “Play Cricket” (2-5=-3) y para “No </a:t>
            </a:r>
            <a:r>
              <a:rPr lang="es-MX" dirty="0" err="1"/>
              <a:t>play</a:t>
            </a:r>
            <a:r>
              <a:rPr lang="es-MX" dirty="0"/>
              <a:t> Cricket” (8-5=3)</a:t>
            </a:r>
          </a:p>
          <a:p>
            <a:r>
              <a:rPr lang="es-MX" dirty="0"/>
              <a:t>Calcular Chi-Cuadrado del nodo para “Play Cricket” y “No </a:t>
            </a:r>
            <a:r>
              <a:rPr lang="es-MX" dirty="0" err="1"/>
              <a:t>play</a:t>
            </a:r>
            <a:r>
              <a:rPr lang="es-MX" dirty="0"/>
              <a:t> Cricket” usando la fórmula completa ((Real-Esperado)^2/Esperado)^1/2</a:t>
            </a:r>
          </a:p>
        </p:txBody>
      </p:sp>
    </p:spTree>
    <p:extLst>
      <p:ext uri="{BB962C8B-B14F-4D97-AF65-F5344CB8AC3E}">
        <p14:creationId xmlns:p14="http://schemas.microsoft.com/office/powerpoint/2010/main" val="2277249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Métodos de listas</a:t>
            </a:r>
          </a:p>
        </p:txBody>
      </p:sp>
      <p:pic>
        <p:nvPicPr>
          <p:cNvPr id="4" name="Marcador de contenido 3" descr="Recorte de pantal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7656" y="1720900"/>
            <a:ext cx="6876459" cy="4243631"/>
          </a:xfrm>
        </p:spPr>
      </p:pic>
    </p:spTree>
    <p:extLst>
      <p:ext uri="{BB962C8B-B14F-4D97-AF65-F5344CB8AC3E}">
        <p14:creationId xmlns:p14="http://schemas.microsoft.com/office/powerpoint/2010/main" val="17497462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17717"/>
          </a:xfrm>
        </p:spPr>
        <p:txBody>
          <a:bodyPr/>
          <a:lstStyle/>
          <a:p>
            <a:r>
              <a:rPr lang="es-MX" dirty="0"/>
              <a:t>Calculo de chi2</a:t>
            </a:r>
          </a:p>
        </p:txBody>
      </p:sp>
      <p:pic>
        <p:nvPicPr>
          <p:cNvPr id="5" name="Marcador de conteni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6816" y="1267507"/>
            <a:ext cx="10938752" cy="2155577"/>
          </a:xfr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816" y="3482663"/>
            <a:ext cx="10815984" cy="2095998"/>
          </a:xfrm>
          <a:prstGeom prst="rect">
            <a:avLst/>
          </a:prstGeom>
        </p:spPr>
      </p:pic>
      <p:sp>
        <p:nvSpPr>
          <p:cNvPr id="7" name="CuadroTexto 6"/>
          <p:cNvSpPr txBox="1"/>
          <p:nvPr/>
        </p:nvSpPr>
        <p:spPr>
          <a:xfrm>
            <a:off x="899584" y="1082841"/>
            <a:ext cx="4884821" cy="369332"/>
          </a:xfrm>
          <a:prstGeom prst="rect">
            <a:avLst/>
          </a:prstGeom>
          <a:noFill/>
        </p:spPr>
        <p:txBody>
          <a:bodyPr wrap="square" rtlCol="0">
            <a:spAutoFit/>
          </a:bodyPr>
          <a:lstStyle/>
          <a:p>
            <a:r>
              <a:rPr lang="es-MX" dirty="0"/>
              <a:t>Por Genero</a:t>
            </a:r>
          </a:p>
        </p:txBody>
      </p:sp>
      <p:sp>
        <p:nvSpPr>
          <p:cNvPr id="8" name="CuadroTexto 7"/>
          <p:cNvSpPr txBox="1"/>
          <p:nvPr/>
        </p:nvSpPr>
        <p:spPr>
          <a:xfrm>
            <a:off x="1030705" y="3238418"/>
            <a:ext cx="4884821" cy="369332"/>
          </a:xfrm>
          <a:prstGeom prst="rect">
            <a:avLst/>
          </a:prstGeom>
          <a:noFill/>
        </p:spPr>
        <p:txBody>
          <a:bodyPr wrap="square" rtlCol="0">
            <a:spAutoFit/>
          </a:bodyPr>
          <a:lstStyle/>
          <a:p>
            <a:r>
              <a:rPr lang="es-MX" dirty="0"/>
              <a:t>Por clase</a:t>
            </a:r>
          </a:p>
        </p:txBody>
      </p:sp>
      <p:sp>
        <p:nvSpPr>
          <p:cNvPr id="9" name="CuadroTexto 8"/>
          <p:cNvSpPr txBox="1"/>
          <p:nvPr/>
        </p:nvSpPr>
        <p:spPr>
          <a:xfrm>
            <a:off x="838200" y="5578661"/>
            <a:ext cx="8165430" cy="646331"/>
          </a:xfrm>
          <a:prstGeom prst="rect">
            <a:avLst/>
          </a:prstGeom>
          <a:noFill/>
        </p:spPr>
        <p:txBody>
          <a:bodyPr wrap="square" rtlCol="0">
            <a:spAutoFit/>
          </a:bodyPr>
          <a:lstStyle/>
          <a:p>
            <a:r>
              <a:rPr lang="es-MX" dirty="0"/>
              <a:t>¿Cuál es el resultado para la variable altura?</a:t>
            </a:r>
          </a:p>
          <a:p>
            <a:r>
              <a:rPr lang="es-MX" dirty="0"/>
              <a:t>¿Cuál es la variable que se debe escoger para la primera división?</a:t>
            </a:r>
          </a:p>
        </p:txBody>
      </p:sp>
    </p:spTree>
    <p:extLst>
      <p:ext uri="{BB962C8B-B14F-4D97-AF65-F5344CB8AC3E}">
        <p14:creationId xmlns:p14="http://schemas.microsoft.com/office/powerpoint/2010/main" val="459679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9758" y="118478"/>
            <a:ext cx="10515600" cy="1325563"/>
          </a:xfrm>
        </p:spPr>
        <p:txBody>
          <a:bodyPr/>
          <a:lstStyle/>
          <a:p>
            <a:r>
              <a:rPr lang="es-MX" dirty="0"/>
              <a:t>Ganancia de la información</a:t>
            </a:r>
          </a:p>
        </p:txBody>
      </p:sp>
      <p:sp>
        <p:nvSpPr>
          <p:cNvPr id="3" name="Marcador de contenido 2"/>
          <p:cNvSpPr>
            <a:spLocks noGrp="1"/>
          </p:cNvSpPr>
          <p:nvPr>
            <p:ph idx="1"/>
          </p:nvPr>
        </p:nvSpPr>
        <p:spPr>
          <a:xfrm>
            <a:off x="669758" y="1248109"/>
            <a:ext cx="10515600" cy="4351338"/>
          </a:xfrm>
        </p:spPr>
        <p:txBody>
          <a:bodyPr/>
          <a:lstStyle/>
          <a:p>
            <a:r>
              <a:rPr lang="es-MX" dirty="0"/>
              <a:t>Un nodo menos impuro requiere menos información para ser descrito mientras un nodo más impuro necesita más información</a:t>
            </a:r>
          </a:p>
          <a:p>
            <a:r>
              <a:rPr lang="es-MX" dirty="0"/>
              <a:t>La teoría de la información es una medida para definir este grado de desorganización en un sistema denominado como Entropía</a:t>
            </a:r>
          </a:p>
          <a:p>
            <a:r>
              <a:rPr lang="es-MX" dirty="0"/>
              <a:t>Muestra completamente homogénea = entropía 0.</a:t>
            </a:r>
          </a:p>
          <a:p>
            <a:r>
              <a:rPr lang="es-MX" dirty="0"/>
              <a:t>Muestra igualmente dividida (50% - 50%) = entropía 1</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2305" y="4135355"/>
            <a:ext cx="7387389" cy="4155406"/>
          </a:xfrm>
          <a:prstGeom prst="rect">
            <a:avLst/>
          </a:prstGeom>
        </p:spPr>
      </p:pic>
    </p:spTree>
    <p:extLst>
      <p:ext uri="{BB962C8B-B14F-4D97-AF65-F5344CB8AC3E}">
        <p14:creationId xmlns:p14="http://schemas.microsoft.com/office/powerpoint/2010/main" val="9194867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Ganancia de la información</a:t>
            </a:r>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normAutofit lnSpcReduction="10000"/>
              </a:bodyPr>
              <a:lstStyle/>
              <a:p>
                <a:r>
                  <a:rPr lang="es-MX" dirty="0"/>
                  <a:t>La Entropía puede ser calcula como:</a:t>
                </a:r>
              </a:p>
              <a:p>
                <a:endParaRPr lang="es-MX" dirty="0"/>
              </a:p>
              <a:p>
                <a:pPr marL="0" indent="0">
                  <a:buNone/>
                </a:pPr>
                <a:endParaRPr lang="es-MX" dirty="0"/>
              </a:p>
              <a:p>
                <a:pPr marL="0" indent="0">
                  <a:buNone/>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rPr>
                        <m:t>𝐸𝑛𝑡𝑟𝑜𝑝</m:t>
                      </m:r>
                      <m:r>
                        <a:rPr lang="es-MX" b="0" i="1" smtClean="0">
                          <a:latin typeface="Cambria Math" panose="02040503050406030204" pitchFamily="18" charset="0"/>
                        </a:rPr>
                        <m:t>í</m:t>
                      </m:r>
                      <m:r>
                        <a:rPr lang="es-MX" b="0" i="1" smtClean="0">
                          <a:latin typeface="Cambria Math" panose="02040503050406030204" pitchFamily="18" charset="0"/>
                        </a:rPr>
                        <m:t>𝑎</m:t>
                      </m:r>
                      <m:r>
                        <a:rPr lang="es-MX" b="0" i="1" smtClean="0">
                          <a:latin typeface="Cambria Math" panose="02040503050406030204" pitchFamily="18" charset="0"/>
                        </a:rPr>
                        <m:t>=−</m:t>
                      </m:r>
                      <m:r>
                        <a:rPr lang="es-MX" b="0" i="1" smtClean="0">
                          <a:latin typeface="Cambria Math" panose="02040503050406030204" pitchFamily="18" charset="0"/>
                        </a:rPr>
                        <m:t>𝑝</m:t>
                      </m:r>
                      <m:sSub>
                        <m:sSubPr>
                          <m:ctrlPr>
                            <a:rPr lang="es-MX" b="0" i="1" smtClean="0">
                              <a:latin typeface="Cambria Math" panose="02040503050406030204" pitchFamily="18" charset="0"/>
                            </a:rPr>
                          </m:ctrlPr>
                        </m:sSubPr>
                        <m:e>
                          <m:r>
                            <a:rPr lang="es-MX" b="0" i="1" smtClean="0">
                              <a:latin typeface="Cambria Math" panose="02040503050406030204" pitchFamily="18" charset="0"/>
                            </a:rPr>
                            <m:t>𝑙𝑜𝑔</m:t>
                          </m:r>
                        </m:e>
                        <m:sub>
                          <m:r>
                            <a:rPr lang="es-MX" b="0" i="1" smtClean="0">
                              <a:latin typeface="Cambria Math" panose="02040503050406030204" pitchFamily="18" charset="0"/>
                            </a:rPr>
                            <m:t>2</m:t>
                          </m:r>
                        </m:sub>
                      </m:sSub>
                      <m:d>
                        <m:dPr>
                          <m:ctrlPr>
                            <a:rPr lang="es-MX" b="0" i="1" smtClean="0">
                              <a:latin typeface="Cambria Math" panose="02040503050406030204" pitchFamily="18" charset="0"/>
                            </a:rPr>
                          </m:ctrlPr>
                        </m:dPr>
                        <m:e>
                          <m:r>
                            <a:rPr lang="es-MX" b="0" i="1" smtClean="0">
                              <a:latin typeface="Cambria Math" panose="02040503050406030204" pitchFamily="18" charset="0"/>
                            </a:rPr>
                            <m:t>𝑝</m:t>
                          </m:r>
                        </m:e>
                      </m:d>
                      <m:r>
                        <a:rPr lang="es-MX" b="0" i="1" smtClean="0">
                          <a:latin typeface="Cambria Math" panose="02040503050406030204" pitchFamily="18" charset="0"/>
                        </a:rPr>
                        <m:t>−</m:t>
                      </m:r>
                      <m:r>
                        <a:rPr lang="es-MX" b="0" i="1" smtClean="0">
                          <a:latin typeface="Cambria Math" panose="02040503050406030204" pitchFamily="18" charset="0"/>
                        </a:rPr>
                        <m:t>𝑞</m:t>
                      </m:r>
                      <m:sSub>
                        <m:sSubPr>
                          <m:ctrlPr>
                            <a:rPr lang="es-MX" b="0" i="1" smtClean="0">
                              <a:latin typeface="Cambria Math" panose="02040503050406030204" pitchFamily="18" charset="0"/>
                            </a:rPr>
                          </m:ctrlPr>
                        </m:sSubPr>
                        <m:e>
                          <m:r>
                            <a:rPr lang="es-MX" b="0" i="1" smtClean="0">
                              <a:latin typeface="Cambria Math" panose="02040503050406030204" pitchFamily="18" charset="0"/>
                            </a:rPr>
                            <m:t>𝑙𝑜𝑔</m:t>
                          </m:r>
                        </m:e>
                        <m:sub>
                          <m:r>
                            <a:rPr lang="es-MX" b="0" i="1" smtClean="0">
                              <a:latin typeface="Cambria Math" panose="02040503050406030204" pitchFamily="18" charset="0"/>
                            </a:rPr>
                            <m:t>2</m:t>
                          </m:r>
                        </m:sub>
                      </m:sSub>
                      <m:r>
                        <a:rPr lang="es-MX" b="0" i="1" smtClean="0">
                          <a:latin typeface="Cambria Math" panose="02040503050406030204" pitchFamily="18" charset="0"/>
                        </a:rPr>
                        <m:t>(</m:t>
                      </m:r>
                      <m:r>
                        <a:rPr lang="es-MX" b="0" i="1" smtClean="0">
                          <a:latin typeface="Cambria Math" panose="02040503050406030204" pitchFamily="18" charset="0"/>
                        </a:rPr>
                        <m:t>𝑞</m:t>
                      </m:r>
                      <m:r>
                        <a:rPr lang="es-MX" b="0" i="1" smtClean="0">
                          <a:latin typeface="Cambria Math" panose="02040503050406030204" pitchFamily="18" charset="0"/>
                        </a:rPr>
                        <m:t>)</m:t>
                      </m:r>
                    </m:oMath>
                  </m:oMathPara>
                </a14:m>
                <a:endParaRPr lang="es-MX" dirty="0"/>
              </a:p>
              <a:p>
                <a:pPr marL="0" indent="0">
                  <a:buNone/>
                </a:pPr>
                <a:endParaRPr lang="es-MX" dirty="0"/>
              </a:p>
              <a:p>
                <a:r>
                  <a:rPr lang="es-MX" dirty="0"/>
                  <a:t>Donde p y q es la probabilidad de “éxito” o “fracaso”, respectivamente.</a:t>
                </a:r>
              </a:p>
              <a:p>
                <a:r>
                  <a:rPr lang="es-MX" dirty="0"/>
                  <a:t>La entropía es también usada como variable objetivo categórica. Se escoge la división con la entropía más baja comparada con el nodo padre z otras variables de división.</a:t>
                </a:r>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rotWithShape="0">
                <a:blip r:embed="rId2"/>
                <a:stretch>
                  <a:fillRect l="-1043" t="-3081" b="-280"/>
                </a:stretch>
              </a:blipFill>
            </p:spPr>
            <p:txBody>
              <a:bodyPr/>
              <a:lstStyle/>
              <a:p>
                <a:r>
                  <a:rPr lang="es-MX">
                    <a:noFill/>
                  </a:rPr>
                  <a:t> </a:t>
                </a:r>
              </a:p>
            </p:txBody>
          </p:sp>
        </mc:Fallback>
      </mc:AlternateContent>
    </p:spTree>
    <p:extLst>
      <p:ext uri="{BB962C8B-B14F-4D97-AF65-F5344CB8AC3E}">
        <p14:creationId xmlns:p14="http://schemas.microsoft.com/office/powerpoint/2010/main" val="6453739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Ejemplo:</a:t>
            </a:r>
          </a:p>
        </p:txBody>
      </p:sp>
      <p:pic>
        <p:nvPicPr>
          <p:cNvPr id="4" name="Marcador de contenido 3" descr="Recorte de pantal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35968" y="2196827"/>
            <a:ext cx="8945734" cy="3903183"/>
          </a:xfrm>
        </p:spPr>
      </p:pic>
    </p:spTree>
    <p:extLst>
      <p:ext uri="{BB962C8B-B14F-4D97-AF65-F5344CB8AC3E}">
        <p14:creationId xmlns:p14="http://schemas.microsoft.com/office/powerpoint/2010/main" val="261033677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6840" y="652388"/>
            <a:ext cx="9404723" cy="1400530"/>
          </a:xfrm>
        </p:spPr>
        <p:txBody>
          <a:bodyPr/>
          <a:lstStyle/>
          <a:p>
            <a:r>
              <a:rPr lang="es-MX" dirty="0"/>
              <a:t>Ventajas de los arboles de decisión</a:t>
            </a:r>
          </a:p>
        </p:txBody>
      </p:sp>
      <p:sp>
        <p:nvSpPr>
          <p:cNvPr id="3" name="Marcador de contenido 2"/>
          <p:cNvSpPr>
            <a:spLocks noGrp="1"/>
          </p:cNvSpPr>
          <p:nvPr>
            <p:ph idx="1"/>
          </p:nvPr>
        </p:nvSpPr>
        <p:spPr/>
        <p:txBody>
          <a:bodyPr/>
          <a:lstStyle/>
          <a:p>
            <a:r>
              <a:rPr lang="es-MX" dirty="0"/>
              <a:t>Simples de entender e interpretar. Los arboles se pueden representar gráficamente.</a:t>
            </a:r>
          </a:p>
          <a:p>
            <a:r>
              <a:rPr lang="es-MX" dirty="0"/>
              <a:t>Requieren de un ligero tratamiento de los datos</a:t>
            </a:r>
          </a:p>
          <a:p>
            <a:r>
              <a:rPr lang="es-MX" dirty="0"/>
              <a:t>El costo de usar el árbol es logarítmico en el numero de “data </a:t>
            </a:r>
            <a:r>
              <a:rPr lang="es-MX" dirty="0" err="1"/>
              <a:t>points</a:t>
            </a:r>
            <a:r>
              <a:rPr lang="es-MX" dirty="0"/>
              <a:t>” usado para entrenar el árbol.</a:t>
            </a:r>
          </a:p>
          <a:p>
            <a:r>
              <a:rPr lang="es-MX" dirty="0"/>
              <a:t>Es capaz de usar  datos numéricos y datos categóricos.</a:t>
            </a:r>
          </a:p>
          <a:p>
            <a:r>
              <a:rPr lang="es-MX" dirty="0"/>
              <a:t>Capaz de majar problemas con salidas múltiples</a:t>
            </a:r>
          </a:p>
          <a:p>
            <a:r>
              <a:rPr lang="es-MX" dirty="0"/>
              <a:t>Usa un modelo de “caja blanca”</a:t>
            </a:r>
          </a:p>
          <a:p>
            <a:endParaRPr lang="es-MX" dirty="0"/>
          </a:p>
        </p:txBody>
      </p:sp>
    </p:spTree>
    <p:extLst>
      <p:ext uri="{BB962C8B-B14F-4D97-AF65-F5344CB8AC3E}">
        <p14:creationId xmlns:p14="http://schemas.microsoft.com/office/powerpoint/2010/main" val="16879283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Desventajas de los arboles de decisión</a:t>
            </a:r>
          </a:p>
        </p:txBody>
      </p:sp>
      <p:sp>
        <p:nvSpPr>
          <p:cNvPr id="3" name="Marcador de contenido 2"/>
          <p:cNvSpPr>
            <a:spLocks noGrp="1"/>
          </p:cNvSpPr>
          <p:nvPr>
            <p:ph idx="1"/>
          </p:nvPr>
        </p:nvSpPr>
        <p:spPr/>
        <p:txBody>
          <a:bodyPr/>
          <a:lstStyle/>
          <a:p>
            <a:r>
              <a:rPr lang="es-MX" dirty="0"/>
              <a:t>El aprendizaje puede crear arboles complejos que no generalizan correctamente los datos.</a:t>
            </a:r>
          </a:p>
          <a:p>
            <a:r>
              <a:rPr lang="es-MX" dirty="0"/>
              <a:t>Arboles de decisión pueden ser inestables (pequeños cambios en los datos puede dar un árbol completamente diferente).</a:t>
            </a:r>
          </a:p>
          <a:p>
            <a:r>
              <a:rPr lang="es-MX" dirty="0"/>
              <a:t>Puede crear una “tendencia” si hay una clase dominante.</a:t>
            </a:r>
          </a:p>
          <a:p>
            <a:endParaRPr lang="es-MX" dirty="0"/>
          </a:p>
        </p:txBody>
      </p:sp>
    </p:spTree>
    <p:extLst>
      <p:ext uri="{BB962C8B-B14F-4D97-AF65-F5344CB8AC3E}">
        <p14:creationId xmlns:p14="http://schemas.microsoft.com/office/powerpoint/2010/main" val="22674408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Arboles de decisión en </a:t>
            </a:r>
            <a:r>
              <a:rPr lang="es-MX" dirty="0" err="1"/>
              <a:t>Python</a:t>
            </a:r>
            <a:endParaRPr lang="es-MX" dirty="0"/>
          </a:p>
        </p:txBody>
      </p:sp>
      <p:sp>
        <p:nvSpPr>
          <p:cNvPr id="3" name="Marcador de contenido 2"/>
          <p:cNvSpPr>
            <a:spLocks noGrp="1"/>
          </p:cNvSpPr>
          <p:nvPr>
            <p:ph idx="1"/>
          </p:nvPr>
        </p:nvSpPr>
        <p:spPr/>
        <p:txBody>
          <a:bodyPr/>
          <a:lstStyle/>
          <a:p>
            <a:r>
              <a:rPr lang="es-MX" dirty="0"/>
              <a:t>En </a:t>
            </a:r>
            <a:r>
              <a:rPr lang="es-MX" dirty="0" err="1"/>
              <a:t>Python</a:t>
            </a:r>
            <a:r>
              <a:rPr lang="es-MX" dirty="0"/>
              <a:t> existe la clase “</a:t>
            </a:r>
            <a:r>
              <a:rPr lang="es-MX" dirty="0" err="1"/>
              <a:t>DecisionTreeClassifier</a:t>
            </a:r>
            <a:r>
              <a:rPr lang="es-MX" dirty="0"/>
              <a:t>” que es usada para crear y manipular arboles de decisión</a:t>
            </a:r>
          </a:p>
          <a:p>
            <a:endParaRPr lang="es-MX" dirty="0"/>
          </a:p>
          <a:p>
            <a:endParaRPr lang="es-MX" dirty="0"/>
          </a:p>
          <a:p>
            <a:endParaRPr lang="es-MX" dirty="0"/>
          </a:p>
          <a:p>
            <a:endParaRPr lang="es-MX" dirty="0"/>
          </a:p>
          <a:p>
            <a:r>
              <a:rPr lang="es-MX" dirty="0"/>
              <a:t>Después de ser ajustado, el modelo puede ser usado para hacer predicciones:</a:t>
            </a:r>
          </a:p>
        </p:txBody>
      </p:sp>
      <p:pic>
        <p:nvPicPr>
          <p:cNvPr id="4" name="Imagen 3"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7692" y="2942447"/>
            <a:ext cx="4968264" cy="1133783"/>
          </a:xfrm>
          <a:prstGeom prst="rect">
            <a:avLst/>
          </a:prstGeom>
        </p:spPr>
      </p:pic>
      <p:pic>
        <p:nvPicPr>
          <p:cNvPr id="6" name="Imagen 5"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7692" y="5638311"/>
            <a:ext cx="6309493" cy="906868"/>
          </a:xfrm>
          <a:prstGeom prst="rect">
            <a:avLst/>
          </a:prstGeom>
        </p:spPr>
      </p:pic>
    </p:spTree>
    <p:extLst>
      <p:ext uri="{BB962C8B-B14F-4D97-AF65-F5344CB8AC3E}">
        <p14:creationId xmlns:p14="http://schemas.microsoft.com/office/powerpoint/2010/main" val="17016566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Arboles de decisión en </a:t>
            </a:r>
            <a:r>
              <a:rPr lang="es-MX" dirty="0" err="1"/>
              <a:t>Python</a:t>
            </a:r>
            <a:endParaRPr lang="es-MX" dirty="0"/>
          </a:p>
        </p:txBody>
      </p:sp>
      <p:pic>
        <p:nvPicPr>
          <p:cNvPr id="4" name="Marcador de contenido 3" descr="Recorte de pantal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8345" y="1544364"/>
            <a:ext cx="9760254" cy="2161361"/>
          </a:xfrm>
        </p:spPr>
      </p:pic>
      <p:sp>
        <p:nvSpPr>
          <p:cNvPr id="5" name="CuadroTexto 4"/>
          <p:cNvSpPr txBox="1"/>
          <p:nvPr/>
        </p:nvSpPr>
        <p:spPr>
          <a:xfrm>
            <a:off x="646111" y="4428039"/>
            <a:ext cx="10455442" cy="369332"/>
          </a:xfrm>
          <a:prstGeom prst="rect">
            <a:avLst/>
          </a:prstGeom>
          <a:noFill/>
        </p:spPr>
        <p:txBody>
          <a:bodyPr wrap="square" rtlCol="0">
            <a:spAutoFit/>
          </a:bodyPr>
          <a:lstStyle/>
          <a:p>
            <a:r>
              <a:rPr lang="es-MX" dirty="0"/>
              <a:t>Una vez entrenada la función uno puede dibujar el </a:t>
            </a:r>
            <a:r>
              <a:rPr lang="es-MX" dirty="0" err="1"/>
              <a:t>arbol</a:t>
            </a:r>
            <a:endParaRPr lang="es-MX" dirty="0"/>
          </a:p>
        </p:txBody>
      </p:sp>
      <p:pic>
        <p:nvPicPr>
          <p:cNvPr id="6" name="Imagen 5"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013" y="5119579"/>
            <a:ext cx="7136238" cy="679642"/>
          </a:xfrm>
          <a:prstGeom prst="rect">
            <a:avLst/>
          </a:prstGeom>
        </p:spPr>
      </p:pic>
    </p:spTree>
    <p:extLst>
      <p:ext uri="{BB962C8B-B14F-4D97-AF65-F5344CB8AC3E}">
        <p14:creationId xmlns:p14="http://schemas.microsoft.com/office/powerpoint/2010/main" val="150907485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Arboles de decisión </a:t>
            </a:r>
            <a:r>
              <a:rPr lang="es-MX" dirty="0" err="1"/>
              <a:t>Python</a:t>
            </a:r>
            <a:endParaRPr lang="es-MX" dirty="0"/>
          </a:p>
        </p:txBody>
      </p:sp>
      <p:pic>
        <p:nvPicPr>
          <p:cNvPr id="4" name="Marcador de contenido 3" descr="Recorte de pantal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5038" y="1853248"/>
            <a:ext cx="4867954" cy="800212"/>
          </a:xfrm>
        </p:spPr>
      </p:pic>
      <p:sp>
        <p:nvSpPr>
          <p:cNvPr id="5" name="CuadroTexto 4"/>
          <p:cNvSpPr txBox="1"/>
          <p:nvPr/>
        </p:nvSpPr>
        <p:spPr>
          <a:xfrm>
            <a:off x="905038" y="1263316"/>
            <a:ext cx="6184232" cy="369332"/>
          </a:xfrm>
          <a:prstGeom prst="rect">
            <a:avLst/>
          </a:prstGeom>
          <a:noFill/>
        </p:spPr>
        <p:txBody>
          <a:bodyPr wrap="square" rtlCol="0">
            <a:spAutoFit/>
          </a:bodyPr>
          <a:lstStyle/>
          <a:p>
            <a:r>
              <a:rPr lang="es-MX" dirty="0"/>
              <a:t>Se puede exportar el árbol a un archivo </a:t>
            </a:r>
            <a:r>
              <a:rPr lang="es-MX" dirty="0" err="1"/>
              <a:t>pdf</a:t>
            </a:r>
            <a:endParaRPr lang="es-MX" dirty="0"/>
          </a:p>
        </p:txBody>
      </p:sp>
      <p:pic>
        <p:nvPicPr>
          <p:cNvPr id="6" name="Imagen 5"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781" y="4144552"/>
            <a:ext cx="4410691" cy="1095528"/>
          </a:xfrm>
          <a:prstGeom prst="rect">
            <a:avLst/>
          </a:prstGeom>
        </p:spPr>
      </p:pic>
      <p:sp>
        <p:nvSpPr>
          <p:cNvPr id="7" name="CuadroTexto 6"/>
          <p:cNvSpPr txBox="1"/>
          <p:nvPr/>
        </p:nvSpPr>
        <p:spPr>
          <a:xfrm>
            <a:off x="905038" y="3123740"/>
            <a:ext cx="7546631" cy="646331"/>
          </a:xfrm>
          <a:prstGeom prst="rect">
            <a:avLst/>
          </a:prstGeom>
          <a:noFill/>
        </p:spPr>
        <p:txBody>
          <a:bodyPr wrap="square" rtlCol="0">
            <a:spAutoFit/>
          </a:bodyPr>
          <a:lstStyle/>
          <a:p>
            <a:r>
              <a:rPr lang="es-MX" dirty="0" err="1"/>
              <a:t>Export_graphviz</a:t>
            </a:r>
            <a:r>
              <a:rPr lang="es-MX" dirty="0"/>
              <a:t> también soporta una variedad de opciones de estético, incluyendo colores de nodos, etc.</a:t>
            </a:r>
          </a:p>
        </p:txBody>
      </p:sp>
    </p:spTree>
    <p:extLst>
      <p:ext uri="{BB962C8B-B14F-4D97-AF65-F5344CB8AC3E}">
        <p14:creationId xmlns:p14="http://schemas.microsoft.com/office/powerpoint/2010/main" val="2514337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Problemas con múltiples salidas</a:t>
            </a:r>
          </a:p>
        </p:txBody>
      </p:sp>
      <p:sp>
        <p:nvSpPr>
          <p:cNvPr id="3" name="Marcador de contenido 2"/>
          <p:cNvSpPr>
            <a:spLocks noGrp="1"/>
          </p:cNvSpPr>
          <p:nvPr>
            <p:ph idx="1"/>
          </p:nvPr>
        </p:nvSpPr>
        <p:spPr/>
        <p:txBody>
          <a:bodyPr/>
          <a:lstStyle/>
          <a:p>
            <a:r>
              <a:rPr lang="es-MX" dirty="0"/>
              <a:t>Un problema con múltiples salidas es un problema de aprendizaje supervisado con varias salidas a predecir.</a:t>
            </a:r>
          </a:p>
          <a:p>
            <a:r>
              <a:rPr lang="es-MX" dirty="0"/>
              <a:t>Cuando no hay correlación entre las salidas, un camino simple para resolver este tipo de problemas es </a:t>
            </a:r>
            <a:r>
              <a:rPr lang="es-MX" dirty="0" err="1"/>
              <a:t>contruir</a:t>
            </a:r>
            <a:r>
              <a:rPr lang="es-MX" dirty="0"/>
              <a:t> n modelos independientes uno para cada salida.</a:t>
            </a:r>
          </a:p>
          <a:p>
            <a:r>
              <a:rPr lang="es-MX" dirty="0"/>
              <a:t>Sin embargo es probable que las salidas relacionadas a la misma entrada de datos </a:t>
            </a:r>
            <a:r>
              <a:rPr lang="es-MX" dirty="0" err="1"/>
              <a:t>enten</a:t>
            </a:r>
            <a:r>
              <a:rPr lang="es-MX" dirty="0"/>
              <a:t> correlacionadas.</a:t>
            </a:r>
          </a:p>
          <a:p>
            <a:r>
              <a:rPr lang="es-MX" dirty="0"/>
              <a:t>Lo mejor es producir un modelo capas de presidir todas las salidas de forma simultanea.</a:t>
            </a:r>
          </a:p>
        </p:txBody>
      </p:sp>
    </p:spTree>
    <p:extLst>
      <p:ext uri="{BB962C8B-B14F-4D97-AF65-F5344CB8AC3E}">
        <p14:creationId xmlns:p14="http://schemas.microsoft.com/office/powerpoint/2010/main" val="59499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Variables tipo TUPLA en </a:t>
            </a:r>
            <a:r>
              <a:rPr lang="es-MX" dirty="0" err="1"/>
              <a:t>Python</a:t>
            </a:r>
            <a:endParaRPr lang="es-MX" dirty="0"/>
          </a:p>
        </p:txBody>
      </p:sp>
      <p:sp>
        <p:nvSpPr>
          <p:cNvPr id="3" name="Marcador de contenido 2"/>
          <p:cNvSpPr>
            <a:spLocks noGrp="1"/>
          </p:cNvSpPr>
          <p:nvPr>
            <p:ph idx="1"/>
          </p:nvPr>
        </p:nvSpPr>
        <p:spPr>
          <a:xfrm>
            <a:off x="1104293" y="1547591"/>
            <a:ext cx="8946541" cy="4195481"/>
          </a:xfrm>
        </p:spPr>
        <p:txBody>
          <a:bodyPr/>
          <a:lstStyle/>
          <a:p>
            <a:pPr algn="just"/>
            <a:r>
              <a:rPr lang="es-MX" dirty="0"/>
              <a:t>La TUPLA es un tipo de arreglo inmutable en </a:t>
            </a:r>
            <a:r>
              <a:rPr lang="es-MX" dirty="0" err="1"/>
              <a:t>Python</a:t>
            </a:r>
            <a:r>
              <a:rPr lang="es-MX" dirty="0"/>
              <a:t> por que no puede cambiar elementos individuales.  La definición de una </a:t>
            </a:r>
            <a:r>
              <a:rPr lang="es-MX" dirty="0" err="1"/>
              <a:t>Tupla</a:t>
            </a:r>
            <a:r>
              <a:rPr lang="es-MX" dirty="0"/>
              <a:t> en </a:t>
            </a:r>
            <a:r>
              <a:rPr lang="es-MX" dirty="0" err="1"/>
              <a:t>Python</a:t>
            </a:r>
            <a:r>
              <a:rPr lang="es-MX" dirty="0"/>
              <a:t> se lleva a cabo de la siguiente manera:</a:t>
            </a:r>
          </a:p>
        </p:txBody>
      </p:sp>
      <p:pic>
        <p:nvPicPr>
          <p:cNvPr id="4" name="Imagen 3"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4470" y="2680111"/>
            <a:ext cx="5196196" cy="3580100"/>
          </a:xfrm>
          <a:prstGeom prst="rect">
            <a:avLst/>
          </a:prstGeom>
        </p:spPr>
      </p:pic>
    </p:spTree>
    <p:extLst>
      <p:ext uri="{BB962C8B-B14F-4D97-AF65-F5344CB8AC3E}">
        <p14:creationId xmlns:p14="http://schemas.microsoft.com/office/powerpoint/2010/main" val="288737792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Maquinas de Vector soporte</a:t>
            </a:r>
          </a:p>
        </p:txBody>
      </p:sp>
      <p:sp>
        <p:nvSpPr>
          <p:cNvPr id="3" name="Marcador de contenido 2"/>
          <p:cNvSpPr>
            <a:spLocks noGrp="1"/>
          </p:cNvSpPr>
          <p:nvPr>
            <p:ph idx="1"/>
          </p:nvPr>
        </p:nvSpPr>
        <p:spPr/>
        <p:txBody>
          <a:bodyPr/>
          <a:lstStyle/>
          <a:p>
            <a:r>
              <a:rPr lang="es-MX" dirty="0"/>
              <a:t>Tienen su origen en los años 90 por </a:t>
            </a:r>
            <a:r>
              <a:rPr lang="es-MX" dirty="0" err="1"/>
              <a:t>Vapnik</a:t>
            </a:r>
            <a:r>
              <a:rPr lang="es-MX" dirty="0"/>
              <a:t> y sus colaboradores [</a:t>
            </a:r>
            <a:r>
              <a:rPr lang="es-MX" dirty="0" err="1"/>
              <a:t>Boster</a:t>
            </a:r>
            <a:r>
              <a:rPr lang="es-MX" dirty="0"/>
              <a:t> et al., 1992, Cortes &amp; </a:t>
            </a:r>
            <a:r>
              <a:rPr lang="es-MX" dirty="0" err="1"/>
              <a:t>Vapnik</a:t>
            </a:r>
            <a:r>
              <a:rPr lang="es-MX" dirty="0"/>
              <a:t>, 1995]</a:t>
            </a:r>
          </a:p>
          <a:p>
            <a:r>
              <a:rPr lang="es-MX" dirty="0"/>
              <a:t>Utilizadas para resolver problemas de clasificación binaria, regresión, agrupamiento, </a:t>
            </a:r>
            <a:r>
              <a:rPr lang="es-MX" dirty="0" err="1"/>
              <a:t>multiclasificación</a:t>
            </a:r>
            <a:r>
              <a:rPr lang="es-MX" dirty="0"/>
              <a:t>.</a:t>
            </a:r>
          </a:p>
          <a:p>
            <a:r>
              <a:rPr lang="es-MX" dirty="0"/>
              <a:t>Utilizadas con éxito en campos como Visión Artificial, Reconocimiento de Caracteres, Categorización de texto e hipertexto, procesamiento de lenguaje natural, etc.</a:t>
            </a:r>
          </a:p>
        </p:txBody>
      </p:sp>
    </p:spTree>
    <p:extLst>
      <p:ext uri="{BB962C8B-B14F-4D97-AF65-F5344CB8AC3E}">
        <p14:creationId xmlns:p14="http://schemas.microsoft.com/office/powerpoint/2010/main" val="272710541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Maquinas de Vector Soporte</a:t>
            </a:r>
          </a:p>
        </p:txBody>
      </p:sp>
      <p:pic>
        <p:nvPicPr>
          <p:cNvPr id="4" name="Marcador de contenido 3" descr="Recorte de pantal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5027" y="2941972"/>
            <a:ext cx="6001588" cy="2724530"/>
          </a:xfrm>
        </p:spPr>
      </p:pic>
      <p:sp>
        <p:nvSpPr>
          <p:cNvPr id="5" name="CuadroTexto 4"/>
          <p:cNvSpPr txBox="1"/>
          <p:nvPr/>
        </p:nvSpPr>
        <p:spPr>
          <a:xfrm>
            <a:off x="1179095" y="1792705"/>
            <a:ext cx="9817768" cy="923330"/>
          </a:xfrm>
          <a:prstGeom prst="rect">
            <a:avLst/>
          </a:prstGeom>
          <a:noFill/>
        </p:spPr>
        <p:txBody>
          <a:bodyPr wrap="square" rtlCol="0">
            <a:spAutoFit/>
          </a:bodyPr>
          <a:lstStyle/>
          <a:p>
            <a:pPr marL="285750" indent="-285750">
              <a:buFont typeface="Arial" panose="020B0604020202020204" pitchFamily="34" charset="0"/>
              <a:buChar char="•"/>
            </a:pPr>
            <a:r>
              <a:rPr lang="es-MX" dirty="0"/>
              <a:t>Pertenecen a la categoría de los clasificadores lineales, puesto que inducen separadores lineales o </a:t>
            </a:r>
            <a:r>
              <a:rPr lang="es-MX" dirty="0" err="1"/>
              <a:t>hiperplanos</a:t>
            </a:r>
            <a:r>
              <a:rPr lang="es-MX" dirty="0"/>
              <a:t> ya sea en el espacio original de los ejemplos de entrada o si estos datos son separables en espacios transformados.</a:t>
            </a:r>
          </a:p>
        </p:txBody>
      </p:sp>
    </p:spTree>
    <p:extLst>
      <p:ext uri="{BB962C8B-B14F-4D97-AF65-F5344CB8AC3E}">
        <p14:creationId xmlns:p14="http://schemas.microsoft.com/office/powerpoint/2010/main" val="298572969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Maquinas de Vector Soporte</a:t>
            </a:r>
          </a:p>
        </p:txBody>
      </p:sp>
      <p:pic>
        <p:nvPicPr>
          <p:cNvPr id="4" name="Marcador de contenido 3" descr="Recorte de pantal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4869" y="3372050"/>
            <a:ext cx="6001588" cy="2724530"/>
          </a:xfrm>
        </p:spPr>
      </p:pic>
      <p:sp>
        <p:nvSpPr>
          <p:cNvPr id="5" name="CuadroTexto 4"/>
          <p:cNvSpPr txBox="1"/>
          <p:nvPr/>
        </p:nvSpPr>
        <p:spPr>
          <a:xfrm>
            <a:off x="1179095" y="1792705"/>
            <a:ext cx="9817768" cy="1477328"/>
          </a:xfrm>
          <a:prstGeom prst="rect">
            <a:avLst/>
          </a:prstGeom>
          <a:noFill/>
        </p:spPr>
        <p:txBody>
          <a:bodyPr wrap="square" rtlCol="0">
            <a:spAutoFit/>
          </a:bodyPr>
          <a:lstStyle/>
          <a:p>
            <a:pPr marL="285750" indent="-285750">
              <a:buFont typeface="Arial" panose="020B0604020202020204" pitchFamily="34" charset="0"/>
              <a:buChar char="•"/>
            </a:pPr>
            <a:r>
              <a:rPr lang="es-MX" dirty="0"/>
              <a:t>La idea es seleccionar un </a:t>
            </a:r>
            <a:r>
              <a:rPr lang="es-MX" dirty="0" err="1"/>
              <a:t>hiperplano</a:t>
            </a:r>
            <a:r>
              <a:rPr lang="es-MX" dirty="0"/>
              <a:t> de separación que equidista de los ejemplos más cercanos a cada clase para, de esta forma, conseguir lo que se denomina un </a:t>
            </a:r>
            <a:r>
              <a:rPr lang="es-MX" dirty="0" err="1"/>
              <a:t>margén</a:t>
            </a:r>
            <a:r>
              <a:rPr lang="es-MX" dirty="0"/>
              <a:t> máximo a cada lado del </a:t>
            </a:r>
            <a:r>
              <a:rPr lang="es-MX" dirty="0" err="1"/>
              <a:t>hiperplano</a:t>
            </a:r>
            <a:r>
              <a:rPr lang="es-MX" dirty="0"/>
              <a:t>.</a:t>
            </a:r>
          </a:p>
          <a:p>
            <a:pPr marL="285750" indent="-285750">
              <a:buFont typeface="Arial" panose="020B0604020202020204" pitchFamily="34" charset="0"/>
              <a:buChar char="•"/>
            </a:pPr>
            <a:r>
              <a:rPr lang="es-MX" dirty="0"/>
              <a:t>El </a:t>
            </a:r>
            <a:r>
              <a:rPr lang="es-MX" dirty="0" err="1"/>
              <a:t>hiperplano</a:t>
            </a:r>
            <a:r>
              <a:rPr lang="es-MX" dirty="0"/>
              <a:t> es </a:t>
            </a:r>
            <a:r>
              <a:rPr lang="es-MX" dirty="0" err="1"/>
              <a:t>defindo</a:t>
            </a:r>
            <a:r>
              <a:rPr lang="es-MX" dirty="0"/>
              <a:t> considerando solo los ejemplos de cada clase que caen justo en la frontera de dichos márgenes. Estos ejemplos reciben el nombre de “vectores de soporte”.</a:t>
            </a:r>
          </a:p>
        </p:txBody>
      </p:sp>
    </p:spTree>
    <p:extLst>
      <p:ext uri="{BB962C8B-B14F-4D97-AF65-F5344CB8AC3E}">
        <p14:creationId xmlns:p14="http://schemas.microsoft.com/office/powerpoint/2010/main" val="255264687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SVN para clasificación binaria de ejemplos separables linealmente</a:t>
            </a:r>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pPr marL="0" indent="0">
                  <a:buNone/>
                </a:pPr>
                <a:r>
                  <a:rPr lang="es-MX" dirty="0"/>
                  <a:t>Dado un conjunto separable de ejemplos  </a:t>
                </a:r>
                <a14:m>
                  <m:oMath xmlns:m="http://schemas.openxmlformats.org/officeDocument/2006/math">
                    <m:r>
                      <a:rPr lang="es-MX" b="0" i="1" smtClean="0">
                        <a:latin typeface="Cambria Math" panose="02040503050406030204" pitchFamily="18" charset="0"/>
                      </a:rPr>
                      <m:t>𝑆</m:t>
                    </m:r>
                    <m:r>
                      <a:rPr lang="es-MX" b="0" i="1" smtClean="0">
                        <a:latin typeface="Cambria Math" panose="02040503050406030204" pitchFamily="18" charset="0"/>
                      </a:rPr>
                      <m:t>=</m:t>
                    </m:r>
                    <m:d>
                      <m:dPr>
                        <m:begChr m:val="{"/>
                        <m:ctrlPr>
                          <a:rPr lang="es-MX" b="0" i="1" smtClean="0">
                            <a:latin typeface="Cambria Math" panose="02040503050406030204" pitchFamily="18" charset="0"/>
                          </a:rPr>
                        </m:ctrlPr>
                      </m:dPr>
                      <m:e>
                        <m:sSub>
                          <m:sSubPr>
                            <m:ctrlPr>
                              <a:rPr lang="es-MX" b="0" i="1" smtClean="0">
                                <a:latin typeface="Cambria Math" panose="02040503050406030204" pitchFamily="18" charset="0"/>
                              </a:rPr>
                            </m:ctrlPr>
                          </m:sSubPr>
                          <m:e>
                            <m:r>
                              <a:rPr lang="es-MX" b="0" i="1" smtClean="0">
                                <a:latin typeface="Cambria Math" panose="02040503050406030204" pitchFamily="18" charset="0"/>
                              </a:rPr>
                              <m:t>(</m:t>
                            </m:r>
                            <m:r>
                              <a:rPr lang="es-MX" b="0" i="1" smtClean="0">
                                <a:latin typeface="Cambria Math" panose="02040503050406030204" pitchFamily="18" charset="0"/>
                              </a:rPr>
                              <m:t>𝑥</m:t>
                            </m:r>
                          </m:e>
                          <m:sub>
                            <m:r>
                              <a:rPr lang="es-MX" b="0" i="1" smtClean="0">
                                <a:latin typeface="Cambria Math" panose="02040503050406030204" pitchFamily="18" charset="0"/>
                              </a:rPr>
                              <m:t>1</m:t>
                            </m:r>
                          </m:sub>
                        </m:sSub>
                        <m:r>
                          <a:rPr lang="es-MX" b="0" i="1" smtClean="0">
                            <a:latin typeface="Cambria Math" panose="02040503050406030204" pitchFamily="18" charset="0"/>
                          </a:rPr>
                          <m:t>,</m:t>
                        </m:r>
                        <m:sSub>
                          <m:sSubPr>
                            <m:ctrlPr>
                              <a:rPr lang="es-MX" b="0" i="1" smtClean="0">
                                <a:latin typeface="Cambria Math" panose="02040503050406030204" pitchFamily="18" charset="0"/>
                              </a:rPr>
                            </m:ctrlPr>
                          </m:sSubPr>
                          <m:e>
                            <m:r>
                              <a:rPr lang="es-MX" b="0" i="1" smtClean="0">
                                <a:latin typeface="Cambria Math" panose="02040503050406030204" pitchFamily="18" charset="0"/>
                              </a:rPr>
                              <m:t>𝑦</m:t>
                            </m:r>
                          </m:e>
                          <m:sub>
                            <m:r>
                              <a:rPr lang="es-MX" b="0" i="1" smtClean="0">
                                <a:latin typeface="Cambria Math" panose="02040503050406030204" pitchFamily="18" charset="0"/>
                              </a:rPr>
                              <m:t>1</m:t>
                            </m:r>
                          </m:sub>
                        </m:sSub>
                      </m:e>
                    </m:d>
                    <m:r>
                      <a:rPr lang="es-MX" b="0" i="1" smtClean="0">
                        <a:latin typeface="Cambria Math" panose="02040503050406030204" pitchFamily="18" charset="0"/>
                      </a:rPr>
                      <m:t>,…,(</m:t>
                    </m:r>
                    <m:sSub>
                      <m:sSubPr>
                        <m:ctrlPr>
                          <a:rPr lang="es-MX" b="0" i="1" smtClean="0">
                            <a:latin typeface="Cambria Math" panose="02040503050406030204" pitchFamily="18" charset="0"/>
                          </a:rPr>
                        </m:ctrlPr>
                      </m:sSubPr>
                      <m:e>
                        <m:r>
                          <a:rPr lang="es-MX" b="0" i="1" smtClean="0">
                            <a:latin typeface="Cambria Math" panose="02040503050406030204" pitchFamily="18" charset="0"/>
                          </a:rPr>
                          <m:t>𝑥</m:t>
                        </m:r>
                      </m:e>
                      <m:sub>
                        <m:r>
                          <a:rPr lang="es-MX" b="0" i="1" smtClean="0">
                            <a:latin typeface="Cambria Math" panose="02040503050406030204" pitchFamily="18" charset="0"/>
                          </a:rPr>
                          <m:t>𝑛</m:t>
                        </m:r>
                      </m:sub>
                    </m:sSub>
                    <m:r>
                      <a:rPr lang="es-MX" b="0" i="1" smtClean="0">
                        <a:latin typeface="Cambria Math" panose="02040503050406030204" pitchFamily="18" charset="0"/>
                      </a:rPr>
                      <m:t>,</m:t>
                    </m:r>
                    <m:sSub>
                      <m:sSubPr>
                        <m:ctrlPr>
                          <a:rPr lang="es-MX" b="0" i="1" smtClean="0">
                            <a:latin typeface="Cambria Math" panose="02040503050406030204" pitchFamily="18" charset="0"/>
                          </a:rPr>
                        </m:ctrlPr>
                      </m:sSubPr>
                      <m:e>
                        <m:r>
                          <a:rPr lang="es-MX" b="0" i="1" smtClean="0">
                            <a:latin typeface="Cambria Math" panose="02040503050406030204" pitchFamily="18" charset="0"/>
                          </a:rPr>
                          <m:t>𝑦</m:t>
                        </m:r>
                      </m:e>
                      <m:sub>
                        <m:r>
                          <a:rPr lang="es-MX" b="0" i="1" smtClean="0">
                            <a:latin typeface="Cambria Math" panose="02040503050406030204" pitchFamily="18" charset="0"/>
                          </a:rPr>
                          <m:t>𝑛</m:t>
                        </m:r>
                      </m:sub>
                    </m:sSub>
                    <m:r>
                      <a:rPr lang="es-MX" b="0" i="1" smtClean="0">
                        <a:latin typeface="Cambria Math" panose="02040503050406030204" pitchFamily="18" charset="0"/>
                      </a:rPr>
                      <m:t>)},</m:t>
                    </m:r>
                    <m:r>
                      <a:rPr lang="es-MX" b="0" i="0" smtClean="0">
                        <a:latin typeface="Cambria Math" panose="02040503050406030204" pitchFamily="18" charset="0"/>
                      </a:rPr>
                      <m:t>  </m:t>
                    </m:r>
                  </m:oMath>
                </a14:m>
                <a:endParaRPr lang="es-MX" b="0" dirty="0"/>
              </a:p>
              <a:p>
                <a:pPr marL="0" indent="0">
                  <a:buNone/>
                </a:pPr>
                <a:r>
                  <a:rPr lang="es-MX" dirty="0"/>
                  <a:t>d</a:t>
                </a:r>
                <a:r>
                  <a:rPr lang="es-MX" b="0" dirty="0"/>
                  <a:t>onde  </a:t>
                </a:r>
                <a14:m>
                  <m:oMath xmlns:m="http://schemas.openxmlformats.org/officeDocument/2006/math">
                    <m:sSub>
                      <m:sSubPr>
                        <m:ctrlPr>
                          <a:rPr lang="es-MX" b="0" i="1" smtClean="0">
                            <a:latin typeface="Cambria Math" panose="02040503050406030204" pitchFamily="18" charset="0"/>
                          </a:rPr>
                        </m:ctrlPr>
                      </m:sSubPr>
                      <m:e>
                        <m:r>
                          <a:rPr lang="es-MX" b="0" i="1" smtClean="0">
                            <a:latin typeface="Cambria Math" panose="02040503050406030204" pitchFamily="18" charset="0"/>
                          </a:rPr>
                          <m:t>𝑥</m:t>
                        </m:r>
                      </m:e>
                      <m:sub>
                        <m:r>
                          <a:rPr lang="es-MX" b="0" i="1" smtClean="0">
                            <a:latin typeface="Cambria Math" panose="02040503050406030204" pitchFamily="18" charset="0"/>
                          </a:rPr>
                          <m:t>𝑖</m:t>
                        </m:r>
                        <m:r>
                          <a:rPr lang="es-MX" b="0" i="1" smtClean="0">
                            <a:latin typeface="Cambria Math" panose="02040503050406030204" pitchFamily="18" charset="0"/>
                          </a:rPr>
                          <m:t> </m:t>
                        </m:r>
                      </m:sub>
                    </m:sSub>
                    <m:r>
                      <a:rPr lang="es-MX" b="0" i="1" smtClean="0">
                        <a:latin typeface="Cambria Math" panose="02040503050406030204" pitchFamily="18" charset="0"/>
                        <a:ea typeface="Cambria Math" panose="02040503050406030204" pitchFamily="18" charset="0"/>
                      </a:rPr>
                      <m:t>∈</m:t>
                    </m:r>
                    <m:sSup>
                      <m:sSupPr>
                        <m:ctrlPr>
                          <a:rPr lang="es-MX" b="0" i="1" smtClean="0">
                            <a:latin typeface="Cambria Math" panose="02040503050406030204" pitchFamily="18" charset="0"/>
                            <a:ea typeface="Cambria Math" panose="02040503050406030204" pitchFamily="18" charset="0"/>
                          </a:rPr>
                        </m:ctrlPr>
                      </m:sSupPr>
                      <m:e>
                        <m:r>
                          <a:rPr lang="es-MX" b="0" i="1" smtClean="0">
                            <a:latin typeface="Cambria Math" panose="02040503050406030204" pitchFamily="18" charset="0"/>
                            <a:ea typeface="Cambria Math" panose="02040503050406030204" pitchFamily="18" charset="0"/>
                          </a:rPr>
                          <m:t>𝑅</m:t>
                        </m:r>
                      </m:e>
                      <m:sup>
                        <m:r>
                          <a:rPr lang="es-MX" b="0" i="1" smtClean="0">
                            <a:latin typeface="Cambria Math" panose="02040503050406030204" pitchFamily="18" charset="0"/>
                            <a:ea typeface="Cambria Math" panose="02040503050406030204" pitchFamily="18" charset="0"/>
                          </a:rPr>
                          <m:t>𝑑</m:t>
                        </m:r>
                        <m:r>
                          <a:rPr lang="es-MX" b="0" i="1" smtClean="0">
                            <a:latin typeface="Cambria Math" panose="02040503050406030204" pitchFamily="18" charset="0"/>
                            <a:ea typeface="Cambria Math" panose="02040503050406030204" pitchFamily="18" charset="0"/>
                          </a:rPr>
                          <m:t>  </m:t>
                        </m:r>
                      </m:sup>
                    </m:sSup>
                  </m:oMath>
                </a14:m>
                <a:r>
                  <a:rPr lang="es-MX" b="0" dirty="0">
                    <a:ea typeface="Cambria Math" panose="02040503050406030204" pitchFamily="18" charset="0"/>
                  </a:rPr>
                  <a:t> y </a:t>
                </a:r>
                <a14:m>
                  <m:oMath xmlns:m="http://schemas.openxmlformats.org/officeDocument/2006/math">
                    <m:sSub>
                      <m:sSubPr>
                        <m:ctrlPr>
                          <a:rPr lang="es-MX" b="0" i="1" smtClean="0">
                            <a:latin typeface="Cambria Math" panose="02040503050406030204" pitchFamily="18" charset="0"/>
                            <a:ea typeface="Cambria Math" panose="02040503050406030204" pitchFamily="18" charset="0"/>
                          </a:rPr>
                        </m:ctrlPr>
                      </m:sSubPr>
                      <m:e>
                        <m:r>
                          <a:rPr lang="es-MX" b="0" i="1" smtClean="0">
                            <a:latin typeface="Cambria Math" panose="02040503050406030204" pitchFamily="18" charset="0"/>
                            <a:ea typeface="Cambria Math" panose="02040503050406030204" pitchFamily="18" charset="0"/>
                          </a:rPr>
                          <m:t>𝑦</m:t>
                        </m:r>
                      </m:e>
                      <m:sub>
                        <m:r>
                          <a:rPr lang="es-MX" b="0" i="1" smtClean="0">
                            <a:latin typeface="Cambria Math" panose="02040503050406030204" pitchFamily="18" charset="0"/>
                            <a:ea typeface="Cambria Math" panose="02040503050406030204" pitchFamily="18" charset="0"/>
                          </a:rPr>
                          <m:t>𝑖</m:t>
                        </m:r>
                        <m:r>
                          <a:rPr lang="es-MX" b="0" i="1" smtClean="0">
                            <a:latin typeface="Cambria Math" panose="02040503050406030204" pitchFamily="18" charset="0"/>
                            <a:ea typeface="Cambria Math" panose="02040503050406030204" pitchFamily="18" charset="0"/>
                          </a:rPr>
                          <m:t> ∈ </m:t>
                        </m:r>
                      </m:sub>
                    </m:sSub>
                    <m:d>
                      <m:dPr>
                        <m:begChr m:val="{"/>
                        <m:endChr m:val="}"/>
                        <m:ctrlPr>
                          <a:rPr lang="es-MX" b="0" i="1" smtClean="0">
                            <a:latin typeface="Cambria Math" panose="02040503050406030204" pitchFamily="18" charset="0"/>
                            <a:ea typeface="Cambria Math" panose="02040503050406030204" pitchFamily="18" charset="0"/>
                          </a:rPr>
                        </m:ctrlPr>
                      </m:dPr>
                      <m:e>
                        <m:r>
                          <a:rPr lang="es-MX" b="0" i="1" smtClean="0">
                            <a:latin typeface="Cambria Math" panose="02040503050406030204" pitchFamily="18" charset="0"/>
                            <a:ea typeface="Cambria Math" panose="02040503050406030204" pitchFamily="18" charset="0"/>
                          </a:rPr>
                          <m:t>+1,−1</m:t>
                        </m:r>
                      </m:e>
                    </m:d>
                  </m:oMath>
                </a14:m>
                <a:r>
                  <a:rPr lang="es-MX" b="0" dirty="0">
                    <a:ea typeface="Cambria Math" panose="02040503050406030204" pitchFamily="18" charset="0"/>
                  </a:rPr>
                  <a:t> se puede definir un </a:t>
                </a:r>
                <a:r>
                  <a:rPr lang="es-MX" b="0" dirty="0" err="1">
                    <a:ea typeface="Cambria Math" panose="02040503050406030204" pitchFamily="18" charset="0"/>
                  </a:rPr>
                  <a:t>hiperplano</a:t>
                </a:r>
                <a:r>
                  <a:rPr lang="es-MX" b="0" dirty="0">
                    <a:ea typeface="Cambria Math" panose="02040503050406030204" pitchFamily="18" charset="0"/>
                  </a:rPr>
                  <a:t> de separación como una función lineal que es capaz de separar dicho conjunto sin error:</a:t>
                </a:r>
              </a:p>
              <a:p>
                <a:pPr marL="0" indent="0">
                  <a:buNone/>
                </a:pPr>
                <a:endParaRPr lang="es-MX" b="0"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s-MX" b="0" i="1" smtClean="0">
                          <a:latin typeface="Cambria Math" panose="02040503050406030204" pitchFamily="18" charset="0"/>
                          <a:ea typeface="Cambria Math" panose="02040503050406030204" pitchFamily="18" charset="0"/>
                        </a:rPr>
                        <m:t>𝐷</m:t>
                      </m:r>
                      <m:d>
                        <m:dPr>
                          <m:ctrlPr>
                            <a:rPr lang="es-MX" b="0" i="1" smtClean="0">
                              <a:latin typeface="Cambria Math" panose="02040503050406030204" pitchFamily="18" charset="0"/>
                              <a:ea typeface="Cambria Math" panose="02040503050406030204" pitchFamily="18" charset="0"/>
                            </a:rPr>
                          </m:ctrlPr>
                        </m:dPr>
                        <m:e>
                          <m:r>
                            <a:rPr lang="es-MX" b="0" i="1" smtClean="0">
                              <a:latin typeface="Cambria Math" panose="02040503050406030204" pitchFamily="18" charset="0"/>
                              <a:ea typeface="Cambria Math" panose="02040503050406030204" pitchFamily="18" charset="0"/>
                            </a:rPr>
                            <m:t>𝑥</m:t>
                          </m:r>
                        </m:e>
                      </m:d>
                      <m:r>
                        <a:rPr lang="es-MX" b="0" i="1" smtClean="0">
                          <a:latin typeface="Cambria Math" panose="02040503050406030204" pitchFamily="18" charset="0"/>
                          <a:ea typeface="Cambria Math" panose="02040503050406030204" pitchFamily="18" charset="0"/>
                        </a:rPr>
                        <m:t>=</m:t>
                      </m:r>
                      <m:d>
                        <m:dPr>
                          <m:ctrlPr>
                            <a:rPr lang="es-MX" b="0" i="1" smtClean="0">
                              <a:latin typeface="Cambria Math" panose="02040503050406030204" pitchFamily="18" charset="0"/>
                              <a:ea typeface="Cambria Math" panose="02040503050406030204" pitchFamily="18" charset="0"/>
                            </a:rPr>
                          </m:ctrlPr>
                        </m:dPr>
                        <m:e>
                          <m:sSub>
                            <m:sSubPr>
                              <m:ctrlPr>
                                <a:rPr lang="es-MX" b="0" i="1" smtClean="0">
                                  <a:latin typeface="Cambria Math" panose="02040503050406030204" pitchFamily="18" charset="0"/>
                                  <a:ea typeface="Cambria Math" panose="02040503050406030204" pitchFamily="18" charset="0"/>
                                </a:rPr>
                              </m:ctrlPr>
                            </m:sSubPr>
                            <m:e>
                              <m:r>
                                <a:rPr lang="es-MX" b="0" i="1" smtClean="0">
                                  <a:latin typeface="Cambria Math" panose="02040503050406030204" pitchFamily="18" charset="0"/>
                                  <a:ea typeface="Cambria Math" panose="02040503050406030204" pitchFamily="18" charset="0"/>
                                </a:rPr>
                                <m:t>𝑤</m:t>
                              </m:r>
                            </m:e>
                            <m:sub>
                              <m:r>
                                <a:rPr lang="es-MX" b="0" i="1" smtClean="0">
                                  <a:latin typeface="Cambria Math" panose="02040503050406030204" pitchFamily="18" charset="0"/>
                                  <a:ea typeface="Cambria Math" panose="02040503050406030204" pitchFamily="18" charset="0"/>
                                </a:rPr>
                                <m:t>1</m:t>
                              </m:r>
                            </m:sub>
                          </m:sSub>
                          <m:sSub>
                            <m:sSubPr>
                              <m:ctrlPr>
                                <a:rPr lang="es-MX" b="0" i="1" smtClean="0">
                                  <a:latin typeface="Cambria Math" panose="02040503050406030204" pitchFamily="18" charset="0"/>
                                  <a:ea typeface="Cambria Math" panose="02040503050406030204" pitchFamily="18" charset="0"/>
                                </a:rPr>
                              </m:ctrlPr>
                            </m:sSubPr>
                            <m:e>
                              <m:r>
                                <a:rPr lang="es-MX" b="0" i="1" smtClean="0">
                                  <a:latin typeface="Cambria Math" panose="02040503050406030204" pitchFamily="18" charset="0"/>
                                  <a:ea typeface="Cambria Math" panose="02040503050406030204" pitchFamily="18" charset="0"/>
                                </a:rPr>
                                <m:t>𝑥</m:t>
                              </m:r>
                            </m:e>
                            <m:sub>
                              <m:r>
                                <a:rPr lang="es-MX" b="0" i="1" smtClean="0">
                                  <a:latin typeface="Cambria Math" panose="02040503050406030204" pitchFamily="18" charset="0"/>
                                  <a:ea typeface="Cambria Math" panose="02040503050406030204" pitchFamily="18" charset="0"/>
                                </a:rPr>
                                <m:t>1</m:t>
                              </m:r>
                            </m:sub>
                          </m:sSub>
                          <m:r>
                            <a:rPr lang="es-MX" b="0" i="1" smtClean="0">
                              <a:latin typeface="Cambria Math" panose="02040503050406030204" pitchFamily="18" charset="0"/>
                              <a:ea typeface="Cambria Math" panose="02040503050406030204" pitchFamily="18" charset="0"/>
                            </a:rPr>
                            <m:t>+…+</m:t>
                          </m:r>
                          <m:sSub>
                            <m:sSubPr>
                              <m:ctrlPr>
                                <a:rPr lang="es-MX" b="0" i="1" smtClean="0">
                                  <a:latin typeface="Cambria Math" panose="02040503050406030204" pitchFamily="18" charset="0"/>
                                  <a:ea typeface="Cambria Math" panose="02040503050406030204" pitchFamily="18" charset="0"/>
                                </a:rPr>
                              </m:ctrlPr>
                            </m:sSubPr>
                            <m:e>
                              <m:r>
                                <a:rPr lang="es-MX" b="0" i="1" smtClean="0">
                                  <a:latin typeface="Cambria Math" panose="02040503050406030204" pitchFamily="18" charset="0"/>
                                  <a:ea typeface="Cambria Math" panose="02040503050406030204" pitchFamily="18" charset="0"/>
                                </a:rPr>
                                <m:t>𝑤</m:t>
                              </m:r>
                            </m:e>
                            <m:sub>
                              <m:r>
                                <a:rPr lang="es-MX" b="0" i="1" smtClean="0">
                                  <a:latin typeface="Cambria Math" panose="02040503050406030204" pitchFamily="18" charset="0"/>
                                  <a:ea typeface="Cambria Math" panose="02040503050406030204" pitchFamily="18" charset="0"/>
                                </a:rPr>
                                <m:t>𝑑</m:t>
                              </m:r>
                            </m:sub>
                          </m:sSub>
                          <m:sSub>
                            <m:sSubPr>
                              <m:ctrlPr>
                                <a:rPr lang="es-MX" b="0" i="1" smtClean="0">
                                  <a:latin typeface="Cambria Math" panose="02040503050406030204" pitchFamily="18" charset="0"/>
                                  <a:ea typeface="Cambria Math" panose="02040503050406030204" pitchFamily="18" charset="0"/>
                                </a:rPr>
                              </m:ctrlPr>
                            </m:sSubPr>
                            <m:e>
                              <m:r>
                                <a:rPr lang="es-MX" b="0" i="1" smtClean="0">
                                  <a:latin typeface="Cambria Math" panose="02040503050406030204" pitchFamily="18" charset="0"/>
                                  <a:ea typeface="Cambria Math" panose="02040503050406030204" pitchFamily="18" charset="0"/>
                                </a:rPr>
                                <m:t>𝑥</m:t>
                              </m:r>
                            </m:e>
                            <m:sub>
                              <m:r>
                                <a:rPr lang="es-MX" b="0" i="1" smtClean="0">
                                  <a:latin typeface="Cambria Math" panose="02040503050406030204" pitchFamily="18" charset="0"/>
                                  <a:ea typeface="Cambria Math" panose="02040503050406030204" pitchFamily="18" charset="0"/>
                                </a:rPr>
                                <m:t>𝑑</m:t>
                              </m:r>
                            </m:sub>
                          </m:sSub>
                        </m:e>
                      </m:d>
                      <m:r>
                        <a:rPr lang="es-MX" b="0" i="1" smtClean="0">
                          <a:latin typeface="Cambria Math" panose="02040503050406030204" pitchFamily="18" charset="0"/>
                          <a:ea typeface="Cambria Math" panose="02040503050406030204" pitchFamily="18" charset="0"/>
                        </a:rPr>
                        <m:t>+</m:t>
                      </m:r>
                      <m:r>
                        <a:rPr lang="es-MX" b="0" i="1" smtClean="0">
                          <a:latin typeface="Cambria Math" panose="02040503050406030204" pitchFamily="18" charset="0"/>
                          <a:ea typeface="Cambria Math" panose="02040503050406030204" pitchFamily="18" charset="0"/>
                        </a:rPr>
                        <m:t>𝑏</m:t>
                      </m:r>
                      <m:r>
                        <a:rPr lang="es-MX" b="0" i="1" smtClean="0">
                          <a:latin typeface="Cambria Math" panose="02040503050406030204" pitchFamily="18" charset="0"/>
                          <a:ea typeface="Cambria Math" panose="02040503050406030204" pitchFamily="18" charset="0"/>
                        </a:rPr>
                        <m:t>=&lt;</m:t>
                      </m:r>
                      <m:r>
                        <a:rPr lang="es-MX" b="0" i="1" smtClean="0">
                          <a:latin typeface="Cambria Math" panose="02040503050406030204" pitchFamily="18" charset="0"/>
                          <a:ea typeface="Cambria Math" panose="02040503050406030204" pitchFamily="18" charset="0"/>
                        </a:rPr>
                        <m:t>𝑤</m:t>
                      </m:r>
                      <m:r>
                        <a:rPr lang="es-MX" b="0" i="1" smtClean="0">
                          <a:latin typeface="Cambria Math" panose="02040503050406030204" pitchFamily="18" charset="0"/>
                          <a:ea typeface="Cambria Math" panose="02040503050406030204" pitchFamily="18" charset="0"/>
                        </a:rPr>
                        <m:t>,</m:t>
                      </m:r>
                      <m:r>
                        <a:rPr lang="es-MX" b="0" i="1" smtClean="0">
                          <a:latin typeface="Cambria Math" panose="02040503050406030204" pitchFamily="18" charset="0"/>
                          <a:ea typeface="Cambria Math" panose="02040503050406030204" pitchFamily="18" charset="0"/>
                        </a:rPr>
                        <m:t>𝑥</m:t>
                      </m:r>
                      <m:r>
                        <a:rPr lang="es-MX" b="0" i="1" smtClean="0">
                          <a:latin typeface="Cambria Math" panose="02040503050406030204" pitchFamily="18" charset="0"/>
                          <a:ea typeface="Cambria Math" panose="02040503050406030204" pitchFamily="18" charset="0"/>
                        </a:rPr>
                        <m:t>&gt;+</m:t>
                      </m:r>
                      <m:r>
                        <a:rPr lang="es-MX" b="0" i="1" smtClean="0">
                          <a:latin typeface="Cambria Math" panose="02040503050406030204" pitchFamily="18" charset="0"/>
                          <a:ea typeface="Cambria Math" panose="02040503050406030204" pitchFamily="18" charset="0"/>
                        </a:rPr>
                        <m:t>𝑏</m:t>
                      </m:r>
                    </m:oMath>
                  </m:oMathPara>
                </a14:m>
                <a:endParaRPr lang="es-MX" b="0" dirty="0">
                  <a:ea typeface="Cambria Math" panose="02040503050406030204" pitchFamily="18" charset="0"/>
                </a:endParaRPr>
              </a:p>
              <a:p>
                <a:pPr marL="0" indent="0">
                  <a:buNone/>
                </a:pPr>
                <a:endParaRPr lang="es-MX" b="0" dirty="0">
                  <a:ea typeface="Cambria Math" panose="02040503050406030204" pitchFamily="18" charset="0"/>
                </a:endParaRPr>
              </a:p>
              <a:p>
                <a:pPr marL="0" indent="0">
                  <a:buNone/>
                </a:pPr>
                <a:r>
                  <a:rPr lang="es-MX" dirty="0">
                    <a:ea typeface="Cambria Math" panose="02040503050406030204" pitchFamily="18" charset="0"/>
                  </a:rPr>
                  <a:t>Donde </a:t>
                </a:r>
                <a14:m>
                  <m:oMath xmlns:m="http://schemas.openxmlformats.org/officeDocument/2006/math">
                    <m:r>
                      <a:rPr lang="es-MX" b="0" i="1" smtClean="0">
                        <a:latin typeface="Cambria Math" panose="02040503050406030204" pitchFamily="18" charset="0"/>
                        <a:ea typeface="Cambria Math" panose="02040503050406030204" pitchFamily="18" charset="0"/>
                      </a:rPr>
                      <m:t>𝑥</m:t>
                    </m:r>
                  </m:oMath>
                </a14:m>
                <a:r>
                  <a:rPr lang="es-MX" b="0" dirty="0">
                    <a:ea typeface="Cambria Math" panose="02040503050406030204" pitchFamily="18" charset="0"/>
                  </a:rPr>
                  <a:t> y </a:t>
                </a:r>
                <a14:m>
                  <m:oMath xmlns:m="http://schemas.openxmlformats.org/officeDocument/2006/math">
                    <m:r>
                      <a:rPr lang="es-MX" b="0" i="1" smtClean="0">
                        <a:latin typeface="Cambria Math" panose="02040503050406030204" pitchFamily="18" charset="0"/>
                        <a:ea typeface="Cambria Math" panose="02040503050406030204" pitchFamily="18" charset="0"/>
                      </a:rPr>
                      <m:t>𝑏</m:t>
                    </m:r>
                  </m:oMath>
                </a14:m>
                <a:r>
                  <a:rPr lang="es-MX" b="0" dirty="0">
                    <a:ea typeface="Cambria Math" panose="02040503050406030204" pitchFamily="18" charset="0"/>
                  </a:rPr>
                  <a:t> son coeficientes reales</a:t>
                </a:r>
              </a:p>
              <a:p>
                <a:pPr marL="0" indent="0">
                  <a:buNone/>
                </a:pPr>
                <a:endParaRPr lang="es-MX" b="0" dirty="0">
                  <a:ea typeface="Cambria Math" panose="02040503050406030204" pitchFamily="18" charset="0"/>
                </a:endParaRPr>
              </a:p>
              <a:p>
                <a:pPr marL="0" indent="0">
                  <a:buNone/>
                </a:pPr>
                <a:endParaRPr lang="es-MX" b="0" dirty="0"/>
              </a:p>
              <a:p>
                <a:endParaRPr lang="es-MX"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es-MX">
                    <a:noFill/>
                  </a:rPr>
                  <a:t> </a:t>
                </a:r>
              </a:p>
            </p:txBody>
          </p:sp>
        </mc:Fallback>
      </mc:AlternateContent>
    </p:spTree>
    <p:extLst>
      <p:ext uri="{BB962C8B-B14F-4D97-AF65-F5344CB8AC3E}">
        <p14:creationId xmlns:p14="http://schemas.microsoft.com/office/powerpoint/2010/main" val="351699093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SVN para clasificación binaria de ejemplos separables linealmente</a:t>
            </a:r>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endParaRPr lang="es-MX" dirty="0"/>
              </a:p>
              <a:p>
                <a:endParaRPr lang="es-MX" dirty="0"/>
              </a:p>
              <a:p>
                <a:pPr marL="0" indent="0">
                  <a:buNone/>
                </a:pPr>
                <a:r>
                  <a:rPr lang="es-MX" b="0" dirty="0"/>
                  <a:t>	</a:t>
                </a:r>
                <a14:m>
                  <m:oMath xmlns:m="http://schemas.openxmlformats.org/officeDocument/2006/math">
                    <m:r>
                      <a:rPr lang="es-MX" b="0" i="1" smtClean="0">
                        <a:latin typeface="Cambria Math" panose="02040503050406030204" pitchFamily="18" charset="0"/>
                      </a:rPr>
                      <m:t>&lt;</m:t>
                    </m:r>
                    <m:r>
                      <a:rPr lang="es-MX" b="0" i="1" smtClean="0">
                        <a:latin typeface="Cambria Math" panose="02040503050406030204" pitchFamily="18" charset="0"/>
                      </a:rPr>
                      <m:t>𝑤</m:t>
                    </m:r>
                    <m:r>
                      <a:rPr lang="es-MX" b="0" i="1" smtClean="0">
                        <a:latin typeface="Cambria Math" panose="02040503050406030204" pitchFamily="18" charset="0"/>
                      </a:rPr>
                      <m:t>,</m:t>
                    </m:r>
                    <m:sSub>
                      <m:sSubPr>
                        <m:ctrlPr>
                          <a:rPr lang="es-MX" b="0" i="1" smtClean="0">
                            <a:latin typeface="Cambria Math" panose="02040503050406030204" pitchFamily="18" charset="0"/>
                          </a:rPr>
                        </m:ctrlPr>
                      </m:sSubPr>
                      <m:e>
                        <m:r>
                          <a:rPr lang="es-MX" b="0" i="1" smtClean="0">
                            <a:latin typeface="Cambria Math" panose="02040503050406030204" pitchFamily="18" charset="0"/>
                          </a:rPr>
                          <m:t>𝑥</m:t>
                        </m:r>
                      </m:e>
                      <m:sub>
                        <m:r>
                          <a:rPr lang="es-MX" b="0" i="1" smtClean="0">
                            <a:latin typeface="Cambria Math" panose="02040503050406030204" pitchFamily="18" charset="0"/>
                          </a:rPr>
                          <m:t>𝑖</m:t>
                        </m:r>
                        <m:r>
                          <a:rPr lang="es-MX" b="0" i="1" smtClean="0">
                            <a:latin typeface="Cambria Math" panose="02040503050406030204" pitchFamily="18" charset="0"/>
                          </a:rPr>
                          <m:t>  </m:t>
                        </m:r>
                      </m:sub>
                    </m:sSub>
                    <m:r>
                      <a:rPr lang="es-MX" b="0" i="1" smtClean="0">
                        <a:latin typeface="Cambria Math" panose="02040503050406030204" pitchFamily="18" charset="0"/>
                      </a:rPr>
                      <m:t>&gt;+</m:t>
                    </m:r>
                    <m:r>
                      <a:rPr lang="es-MX" b="0" i="1" smtClean="0">
                        <a:latin typeface="Cambria Math" panose="02040503050406030204" pitchFamily="18" charset="0"/>
                      </a:rPr>
                      <m:t>𝑏</m:t>
                    </m:r>
                    <m:r>
                      <a:rPr lang="es-MX" b="0" i="1" smtClean="0">
                        <a:latin typeface="Cambria Math" panose="02040503050406030204" pitchFamily="18" charset="0"/>
                        <a:ea typeface="Cambria Math" panose="02040503050406030204" pitchFamily="18" charset="0"/>
                      </a:rPr>
                      <m:t>≥0 </m:t>
                    </m:r>
                    <m:r>
                      <a:rPr lang="es-MX" b="0" i="0" smtClean="0">
                        <a:latin typeface="Cambria Math" panose="02040503050406030204" pitchFamily="18" charset="0"/>
                        <a:ea typeface="Cambria Math" panose="02040503050406030204" pitchFamily="18" charset="0"/>
                      </a:rPr>
                      <m:t> </m:t>
                    </m:r>
                  </m:oMath>
                </a14:m>
                <a:r>
                  <a:rPr lang="es-MX" b="0" dirty="0">
                    <a:ea typeface="Cambria Math" panose="02040503050406030204" pitchFamily="18" charset="0"/>
                  </a:rPr>
                  <a:t>si </a:t>
                </a:r>
                <a14:m>
                  <m:oMath xmlns:m="http://schemas.openxmlformats.org/officeDocument/2006/math">
                    <m:sSub>
                      <m:sSubPr>
                        <m:ctrlPr>
                          <a:rPr lang="es-MX" b="0" i="1" smtClean="0">
                            <a:latin typeface="Cambria Math" panose="02040503050406030204" pitchFamily="18" charset="0"/>
                            <a:ea typeface="Cambria Math" panose="02040503050406030204" pitchFamily="18" charset="0"/>
                          </a:rPr>
                        </m:ctrlPr>
                      </m:sSubPr>
                      <m:e>
                        <m:r>
                          <a:rPr lang="es-MX" b="0" i="1" smtClean="0">
                            <a:latin typeface="Cambria Math" panose="02040503050406030204" pitchFamily="18" charset="0"/>
                            <a:ea typeface="Cambria Math" panose="02040503050406030204" pitchFamily="18" charset="0"/>
                          </a:rPr>
                          <m:t>𝑦</m:t>
                        </m:r>
                      </m:e>
                      <m:sub>
                        <m:r>
                          <a:rPr lang="es-MX" b="0" i="1" smtClean="0">
                            <a:latin typeface="Cambria Math" panose="02040503050406030204" pitchFamily="18" charset="0"/>
                            <a:ea typeface="Cambria Math" panose="02040503050406030204" pitchFamily="18" charset="0"/>
                          </a:rPr>
                          <m:t>𝑖</m:t>
                        </m:r>
                      </m:sub>
                    </m:sSub>
                    <m:r>
                      <a:rPr lang="es-MX" b="0" i="1" smtClean="0">
                        <a:latin typeface="Cambria Math" panose="02040503050406030204" pitchFamily="18" charset="0"/>
                        <a:ea typeface="Cambria Math" panose="02040503050406030204" pitchFamily="18" charset="0"/>
                      </a:rPr>
                      <m:t>=+1</m:t>
                    </m:r>
                  </m:oMath>
                </a14:m>
                <a:endParaRPr lang="es-MX" b="0" dirty="0">
                  <a:ea typeface="Cambria Math" panose="02040503050406030204" pitchFamily="18" charset="0"/>
                </a:endParaRPr>
              </a:p>
              <a:p>
                <a:pPr marL="0" indent="0">
                  <a:buNone/>
                </a:pPr>
                <a:r>
                  <a:rPr lang="es-MX" dirty="0">
                    <a:ea typeface="Cambria Math" panose="02040503050406030204" pitchFamily="18" charset="0"/>
                  </a:rPr>
                  <a:t>	</a:t>
                </a:r>
                <a14:m>
                  <m:oMath xmlns:m="http://schemas.openxmlformats.org/officeDocument/2006/math">
                    <m:r>
                      <a:rPr lang="es-MX" b="0" i="1" smtClean="0">
                        <a:latin typeface="Cambria Math" panose="02040503050406030204" pitchFamily="18" charset="0"/>
                        <a:ea typeface="Cambria Math" panose="02040503050406030204" pitchFamily="18" charset="0"/>
                      </a:rPr>
                      <m:t>&lt;</m:t>
                    </m:r>
                    <m:r>
                      <a:rPr lang="es-MX" b="0" i="1" smtClean="0">
                        <a:latin typeface="Cambria Math" panose="02040503050406030204" pitchFamily="18" charset="0"/>
                        <a:ea typeface="Cambria Math" panose="02040503050406030204" pitchFamily="18" charset="0"/>
                      </a:rPr>
                      <m:t>𝑤</m:t>
                    </m:r>
                    <m:r>
                      <a:rPr lang="es-MX" b="0" i="1" smtClean="0">
                        <a:latin typeface="Cambria Math" panose="02040503050406030204" pitchFamily="18" charset="0"/>
                        <a:ea typeface="Cambria Math" panose="02040503050406030204" pitchFamily="18" charset="0"/>
                      </a:rPr>
                      <m:t>,</m:t>
                    </m:r>
                    <m:sSub>
                      <m:sSubPr>
                        <m:ctrlPr>
                          <a:rPr lang="es-MX" b="0" i="1" smtClean="0">
                            <a:latin typeface="Cambria Math" panose="02040503050406030204" pitchFamily="18" charset="0"/>
                            <a:ea typeface="Cambria Math" panose="02040503050406030204" pitchFamily="18" charset="0"/>
                          </a:rPr>
                        </m:ctrlPr>
                      </m:sSubPr>
                      <m:e>
                        <m:r>
                          <a:rPr lang="es-MX" b="0" i="1" smtClean="0">
                            <a:latin typeface="Cambria Math" panose="02040503050406030204" pitchFamily="18" charset="0"/>
                            <a:ea typeface="Cambria Math" panose="02040503050406030204" pitchFamily="18" charset="0"/>
                          </a:rPr>
                          <m:t>𝑥</m:t>
                        </m:r>
                      </m:e>
                      <m:sub>
                        <m:r>
                          <a:rPr lang="es-MX" b="0" i="1" smtClean="0">
                            <a:latin typeface="Cambria Math" panose="02040503050406030204" pitchFamily="18" charset="0"/>
                            <a:ea typeface="Cambria Math" panose="02040503050406030204" pitchFamily="18" charset="0"/>
                          </a:rPr>
                          <m:t>𝑖</m:t>
                        </m:r>
                      </m:sub>
                    </m:sSub>
                    <m:r>
                      <a:rPr lang="es-MX" b="0" i="1" smtClean="0">
                        <a:latin typeface="Cambria Math" panose="02040503050406030204" pitchFamily="18" charset="0"/>
                        <a:ea typeface="Cambria Math" panose="02040503050406030204" pitchFamily="18" charset="0"/>
                      </a:rPr>
                      <m:t> &gt; +</m:t>
                    </m:r>
                    <m:r>
                      <a:rPr lang="es-MX" b="0" i="1" smtClean="0">
                        <a:latin typeface="Cambria Math" panose="02040503050406030204" pitchFamily="18" charset="0"/>
                        <a:ea typeface="Cambria Math" panose="02040503050406030204" pitchFamily="18" charset="0"/>
                      </a:rPr>
                      <m:t>𝑏</m:t>
                    </m:r>
                    <m:r>
                      <a:rPr lang="es-MX" b="0" i="1" smtClean="0">
                        <a:latin typeface="Cambria Math" panose="02040503050406030204" pitchFamily="18" charset="0"/>
                        <a:ea typeface="Cambria Math" panose="02040503050406030204" pitchFamily="18" charset="0"/>
                      </a:rPr>
                      <m:t> ≤0</m:t>
                    </m:r>
                  </m:oMath>
                </a14:m>
                <a:r>
                  <a:rPr lang="es-MX" b="0" dirty="0">
                    <a:ea typeface="Cambria Math" panose="02040503050406030204" pitchFamily="18" charset="0"/>
                  </a:rPr>
                  <a:t> si </a:t>
                </a:r>
                <a14:m>
                  <m:oMath xmlns:m="http://schemas.openxmlformats.org/officeDocument/2006/math">
                    <m:sSub>
                      <m:sSubPr>
                        <m:ctrlPr>
                          <a:rPr lang="es-MX" b="0" i="1" smtClean="0">
                            <a:latin typeface="Cambria Math" panose="02040503050406030204" pitchFamily="18" charset="0"/>
                            <a:ea typeface="Cambria Math" panose="02040503050406030204" pitchFamily="18" charset="0"/>
                          </a:rPr>
                        </m:ctrlPr>
                      </m:sSubPr>
                      <m:e>
                        <m:r>
                          <a:rPr lang="es-MX" b="0" i="1" smtClean="0">
                            <a:latin typeface="Cambria Math" panose="02040503050406030204" pitchFamily="18" charset="0"/>
                            <a:ea typeface="Cambria Math" panose="02040503050406030204" pitchFamily="18" charset="0"/>
                          </a:rPr>
                          <m:t>𝑦</m:t>
                        </m:r>
                      </m:e>
                      <m:sub>
                        <m:r>
                          <a:rPr lang="es-MX" b="0" i="1" smtClean="0">
                            <a:latin typeface="Cambria Math" panose="02040503050406030204" pitchFamily="18" charset="0"/>
                            <a:ea typeface="Cambria Math" panose="02040503050406030204" pitchFamily="18" charset="0"/>
                          </a:rPr>
                          <m:t>𝑖</m:t>
                        </m:r>
                      </m:sub>
                    </m:sSub>
                    <m:r>
                      <a:rPr lang="es-MX" b="0" i="1" smtClean="0">
                        <a:latin typeface="Cambria Math" panose="02040503050406030204" pitchFamily="18" charset="0"/>
                        <a:ea typeface="Cambria Math" panose="02040503050406030204" pitchFamily="18" charset="0"/>
                      </a:rPr>
                      <m:t>=−1, </m:t>
                    </m:r>
                    <m:r>
                      <a:rPr lang="es-MX" b="0" i="1" smtClean="0">
                        <a:latin typeface="Cambria Math" panose="02040503050406030204" pitchFamily="18" charset="0"/>
                        <a:ea typeface="Cambria Math" panose="02040503050406030204" pitchFamily="18" charset="0"/>
                      </a:rPr>
                      <m:t>𝑖</m:t>
                    </m:r>
                    <m:r>
                      <a:rPr lang="es-MX" b="0" i="1" smtClean="0">
                        <a:latin typeface="Cambria Math" panose="02040503050406030204" pitchFamily="18" charset="0"/>
                        <a:ea typeface="Cambria Math" panose="02040503050406030204" pitchFamily="18" charset="0"/>
                      </a:rPr>
                      <m:t>=1, . . . </m:t>
                    </m:r>
                    <m:r>
                      <a:rPr lang="es-MX" b="0" i="1" smtClean="0">
                        <a:latin typeface="Cambria Math" panose="02040503050406030204" pitchFamily="18" charset="0"/>
                        <a:ea typeface="Cambria Math" panose="02040503050406030204" pitchFamily="18" charset="0"/>
                      </a:rPr>
                      <m:t>𝑛</m:t>
                    </m:r>
                  </m:oMath>
                </a14:m>
                <a:endParaRPr lang="es-MX" b="0" dirty="0">
                  <a:ea typeface="Cambria Math" panose="02040503050406030204" pitchFamily="18" charset="0"/>
                </a:endParaRPr>
              </a:p>
              <a:p>
                <a:pPr marL="0" indent="0">
                  <a:buNone/>
                </a:pPr>
                <a:endParaRPr lang="es-MX" b="0" dirty="0">
                  <a:ea typeface="Cambria Math" panose="02040503050406030204" pitchFamily="18" charset="0"/>
                </a:endParaRPr>
              </a:p>
              <a:p>
                <a:pPr marL="0" indent="0">
                  <a:buNone/>
                </a:pPr>
                <a:endParaRPr lang="es-MX" b="0" dirty="0">
                  <a:ea typeface="Cambria Math" panose="02040503050406030204" pitchFamily="18" charset="0"/>
                </a:endParaRPr>
              </a:p>
              <a:p>
                <a:endParaRPr lang="es-MX" b="0" dirty="0">
                  <a:ea typeface="Cambria Math" panose="02040503050406030204" pitchFamily="18" charset="0"/>
                </a:endParaRPr>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es-MX">
                    <a:noFill/>
                  </a:rPr>
                  <a:t> </a:t>
                </a:r>
              </a:p>
            </p:txBody>
          </p:sp>
        </mc:Fallback>
      </mc:AlternateContent>
    </p:spTree>
    <p:extLst>
      <p:ext uri="{BB962C8B-B14F-4D97-AF65-F5344CB8AC3E}">
        <p14:creationId xmlns:p14="http://schemas.microsoft.com/office/powerpoint/2010/main" val="69767110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Maquinas de Vector Soporte</a:t>
            </a:r>
          </a:p>
        </p:txBody>
      </p:sp>
      <p:pic>
        <p:nvPicPr>
          <p:cNvPr id="4" name="Marcador de contenido 3" descr="Recorte de pantall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4869" y="3372050"/>
            <a:ext cx="6001588" cy="2724530"/>
          </a:xfrm>
        </p:spPr>
      </p:pic>
      <p:sp>
        <p:nvSpPr>
          <p:cNvPr id="5" name="CuadroTexto 4"/>
          <p:cNvSpPr txBox="1"/>
          <p:nvPr/>
        </p:nvSpPr>
        <p:spPr>
          <a:xfrm>
            <a:off x="1179095" y="1792705"/>
            <a:ext cx="9817768" cy="1754326"/>
          </a:xfrm>
          <a:prstGeom prst="rect">
            <a:avLst/>
          </a:prstGeom>
          <a:noFill/>
        </p:spPr>
        <p:txBody>
          <a:bodyPr wrap="square" rtlCol="0">
            <a:spAutoFit/>
          </a:bodyPr>
          <a:lstStyle/>
          <a:p>
            <a:pPr marL="285750" indent="-285750" algn="just">
              <a:buFont typeface="Arial" panose="020B0604020202020204" pitchFamily="34" charset="0"/>
              <a:buChar char="•"/>
            </a:pPr>
            <a:r>
              <a:rPr lang="es-MX" dirty="0"/>
              <a:t>El </a:t>
            </a:r>
            <a:r>
              <a:rPr lang="es-MX" dirty="0" err="1"/>
              <a:t>hiperplano</a:t>
            </a:r>
            <a:r>
              <a:rPr lang="es-MX" dirty="0"/>
              <a:t> no es único, es decir existen infinitos </a:t>
            </a:r>
            <a:r>
              <a:rPr lang="es-MX" dirty="0" err="1"/>
              <a:t>hiperplanos</a:t>
            </a:r>
            <a:r>
              <a:rPr lang="es-MX" dirty="0"/>
              <a:t> separables. Surge entonces la pregunta sobre si es posible establecer algún criterio adicional que permita definir un </a:t>
            </a:r>
            <a:r>
              <a:rPr lang="es-MX" dirty="0" err="1"/>
              <a:t>hiperplano</a:t>
            </a:r>
            <a:r>
              <a:rPr lang="es-MX" dirty="0"/>
              <a:t> de separación óptimo.</a:t>
            </a:r>
          </a:p>
          <a:p>
            <a:pPr marL="285750" indent="-285750" algn="just">
              <a:buFont typeface="Arial" panose="020B0604020202020204" pitchFamily="34" charset="0"/>
              <a:buChar char="•"/>
            </a:pPr>
            <a:r>
              <a:rPr lang="es-MX" dirty="0"/>
              <a:t>Para ello, se define el </a:t>
            </a:r>
            <a:r>
              <a:rPr lang="es-MX" dirty="0" err="1"/>
              <a:t>margén</a:t>
            </a:r>
            <a:r>
              <a:rPr lang="es-MX" dirty="0"/>
              <a:t> de un </a:t>
            </a:r>
            <a:r>
              <a:rPr lang="es-MX" dirty="0" err="1"/>
              <a:t>hiperplano</a:t>
            </a:r>
            <a:r>
              <a:rPr lang="es-MX" dirty="0"/>
              <a:t> de separación denota por </a:t>
            </a:r>
            <a:r>
              <a:rPr lang="el-GR" dirty="0"/>
              <a:t>τ</a:t>
            </a:r>
            <a:r>
              <a:rPr lang="es-MX" dirty="0"/>
              <a:t>, como la mínima distancia entre dicho </a:t>
            </a:r>
            <a:r>
              <a:rPr lang="es-MX" dirty="0" err="1"/>
              <a:t>hiperplano</a:t>
            </a:r>
            <a:r>
              <a:rPr lang="es-MX" dirty="0"/>
              <a:t> y el ejemplo más cercano a cualquiera de las dos clases.</a:t>
            </a:r>
          </a:p>
          <a:p>
            <a:pPr algn="just"/>
            <a:endParaRPr lang="es-MX" dirty="0"/>
          </a:p>
        </p:txBody>
      </p:sp>
    </p:spTree>
    <p:extLst>
      <p:ext uri="{BB962C8B-B14F-4D97-AF65-F5344CB8AC3E}">
        <p14:creationId xmlns:p14="http://schemas.microsoft.com/office/powerpoint/2010/main" val="160526382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Maquinas de Vector Soporte</a:t>
            </a:r>
          </a:p>
        </p:txBody>
      </p:sp>
      <p:sp>
        <p:nvSpPr>
          <p:cNvPr id="5" name="CuadroTexto 4"/>
          <p:cNvSpPr txBox="1"/>
          <p:nvPr/>
        </p:nvSpPr>
        <p:spPr>
          <a:xfrm>
            <a:off x="1179095" y="1792705"/>
            <a:ext cx="9817768" cy="369332"/>
          </a:xfrm>
          <a:prstGeom prst="rect">
            <a:avLst/>
          </a:prstGeom>
          <a:noFill/>
        </p:spPr>
        <p:txBody>
          <a:bodyPr wrap="square" rtlCol="0">
            <a:spAutoFit/>
          </a:bodyPr>
          <a:lstStyle/>
          <a:p>
            <a:pPr marL="285750" indent="-285750" algn="just">
              <a:buFont typeface="Arial" panose="020B0604020202020204" pitchFamily="34" charset="0"/>
              <a:buChar char="•"/>
            </a:pPr>
            <a:r>
              <a:rPr lang="es-MX" dirty="0"/>
              <a:t>Un </a:t>
            </a:r>
            <a:r>
              <a:rPr lang="es-MX" dirty="0" err="1"/>
              <a:t>hiperplano</a:t>
            </a:r>
            <a:r>
              <a:rPr lang="es-MX" dirty="0"/>
              <a:t> de separación se denominará óptimo si su margen es de tamaño máximo.</a:t>
            </a:r>
          </a:p>
        </p:txBody>
      </p:sp>
      <p:pic>
        <p:nvPicPr>
          <p:cNvPr id="6" name="Imagen 5"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066" y="2264054"/>
            <a:ext cx="8599063" cy="4171187"/>
          </a:xfrm>
          <a:prstGeom prst="rect">
            <a:avLst/>
          </a:prstGeom>
        </p:spPr>
      </p:pic>
    </p:spTree>
    <p:extLst>
      <p:ext uri="{BB962C8B-B14F-4D97-AF65-F5344CB8AC3E}">
        <p14:creationId xmlns:p14="http://schemas.microsoft.com/office/powerpoint/2010/main" val="341158665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rot="16200000">
            <a:off x="-1325880" y="1947672"/>
            <a:ext cx="5961888" cy="2788920"/>
          </a:xfrm>
        </p:spPr>
        <p:txBody>
          <a:bodyPr anchor="ctr">
            <a:normAutofit/>
          </a:bodyPr>
          <a:lstStyle/>
          <a:p>
            <a:r>
              <a:rPr lang="es-MX" sz="4800">
                <a:solidFill>
                  <a:schemeClr val="bg1"/>
                </a:solidFill>
              </a:rPr>
              <a:t>Tipo de datos Python</a:t>
            </a:r>
          </a:p>
        </p:txBody>
      </p:sp>
      <p:graphicFrame>
        <p:nvGraphicFramePr>
          <p:cNvPr id="5" name="Marcador de contenido 2">
            <a:extLst>
              <a:ext uri="{FF2B5EF4-FFF2-40B4-BE49-F238E27FC236}">
                <a16:creationId xmlns:a16="http://schemas.microsoft.com/office/drawing/2014/main" id="{CBFE7019-0E6C-4910-9885-6A1AFC191869}"/>
              </a:ext>
            </a:extLst>
          </p:cNvPr>
          <p:cNvGraphicFramePr>
            <a:graphicFrameLocks noGrp="1"/>
          </p:cNvGraphicFramePr>
          <p:nvPr>
            <p:ph idx="1"/>
          </p:nvPr>
        </p:nvGraphicFramePr>
        <p:xfrm>
          <a:off x="3794296" y="288758"/>
          <a:ext cx="7559504"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091056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B5BEE5-7B44-B9D2-9772-F19A065B3FA5}"/>
              </a:ext>
            </a:extLst>
          </p:cNvPr>
          <p:cNvSpPr>
            <a:spLocks noGrp="1"/>
          </p:cNvSpPr>
          <p:nvPr>
            <p:ph type="title"/>
          </p:nvPr>
        </p:nvSpPr>
        <p:spPr/>
        <p:txBody>
          <a:bodyPr/>
          <a:lstStyle/>
          <a:p>
            <a:r>
              <a:rPr lang="es-MX" dirty="0" err="1"/>
              <a:t>Librerias</a:t>
            </a:r>
            <a:endParaRPr lang="es-MX" dirty="0"/>
          </a:p>
        </p:txBody>
      </p:sp>
      <p:sp>
        <p:nvSpPr>
          <p:cNvPr id="3" name="Marcador de contenido 2">
            <a:extLst>
              <a:ext uri="{FF2B5EF4-FFF2-40B4-BE49-F238E27FC236}">
                <a16:creationId xmlns:a16="http://schemas.microsoft.com/office/drawing/2014/main" id="{0551ED4A-C43A-D8EF-B7E0-993CC3FD168B}"/>
              </a:ext>
            </a:extLst>
          </p:cNvPr>
          <p:cNvSpPr>
            <a:spLocks noGrp="1"/>
          </p:cNvSpPr>
          <p:nvPr>
            <p:ph idx="1"/>
          </p:nvPr>
        </p:nvSpPr>
        <p:spPr/>
        <p:txBody>
          <a:bodyPr/>
          <a:lstStyle/>
          <a:p>
            <a:r>
              <a:rPr lang="es-MX" dirty="0" err="1"/>
              <a:t>pip</a:t>
            </a:r>
            <a:r>
              <a:rPr lang="es-MX" dirty="0"/>
              <a:t> </a:t>
            </a:r>
            <a:r>
              <a:rPr lang="es-MX" dirty="0" err="1"/>
              <a:t>install</a:t>
            </a:r>
            <a:r>
              <a:rPr lang="es-MX" dirty="0"/>
              <a:t> </a:t>
            </a:r>
            <a:r>
              <a:rPr lang="es-MX" dirty="0" err="1"/>
              <a:t>matplotlib</a:t>
            </a:r>
            <a:endParaRPr lang="es-MX" dirty="0"/>
          </a:p>
          <a:p>
            <a:r>
              <a:rPr lang="es-MX" dirty="0" err="1"/>
              <a:t>pip</a:t>
            </a:r>
            <a:r>
              <a:rPr lang="es-MX" dirty="0"/>
              <a:t> </a:t>
            </a:r>
            <a:r>
              <a:rPr lang="es-MX" dirty="0" err="1"/>
              <a:t>install</a:t>
            </a:r>
            <a:r>
              <a:rPr lang="es-MX" dirty="0"/>
              <a:t> </a:t>
            </a:r>
            <a:r>
              <a:rPr lang="es-MX" dirty="0" err="1"/>
              <a:t>scikit-learn</a:t>
            </a:r>
            <a:endParaRPr lang="es-MX" dirty="0"/>
          </a:p>
        </p:txBody>
      </p:sp>
    </p:spTree>
    <p:extLst>
      <p:ext uri="{BB962C8B-B14F-4D97-AF65-F5344CB8AC3E}">
        <p14:creationId xmlns:p14="http://schemas.microsoft.com/office/powerpoint/2010/main" val="19401820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EC46F1-9770-551F-EE06-4F1FA64E3A9A}"/>
              </a:ext>
            </a:extLst>
          </p:cNvPr>
          <p:cNvSpPr>
            <a:spLocks noGrp="1"/>
          </p:cNvSpPr>
          <p:nvPr>
            <p:ph type="title"/>
          </p:nvPr>
        </p:nvSpPr>
        <p:spPr>
          <a:xfrm>
            <a:off x="6513788" y="365125"/>
            <a:ext cx="4840010" cy="1807305"/>
          </a:xfrm>
        </p:spPr>
        <p:txBody>
          <a:bodyPr>
            <a:normAutofit/>
          </a:bodyPr>
          <a:lstStyle/>
          <a:p>
            <a:r>
              <a:rPr lang="es-MX" dirty="0"/>
              <a:t>Datos faltantes</a:t>
            </a:r>
          </a:p>
        </p:txBody>
      </p:sp>
      <p:pic>
        <p:nvPicPr>
          <p:cNvPr id="5" name="Picture 4" descr="Gráfico de cotizaciones bursátiles en pantalla">
            <a:extLst>
              <a:ext uri="{FF2B5EF4-FFF2-40B4-BE49-F238E27FC236}">
                <a16:creationId xmlns:a16="http://schemas.microsoft.com/office/drawing/2014/main" id="{7A759C4C-4C7D-ADBE-D401-EA2EAEEF31FC}"/>
              </a:ext>
            </a:extLst>
          </p:cNvPr>
          <p:cNvPicPr>
            <a:picLocks noChangeAspect="1"/>
          </p:cNvPicPr>
          <p:nvPr/>
        </p:nvPicPr>
        <p:blipFill rotWithShape="1">
          <a:blip r:embed="rId2"/>
          <a:srcRect l="37062" r="11208"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Marcador de contenido 2">
            <a:extLst>
              <a:ext uri="{FF2B5EF4-FFF2-40B4-BE49-F238E27FC236}">
                <a16:creationId xmlns:a16="http://schemas.microsoft.com/office/drawing/2014/main" id="{21161DDE-7F20-C79B-6B56-4113B3BD7EBC}"/>
              </a:ext>
            </a:extLst>
          </p:cNvPr>
          <p:cNvSpPr>
            <a:spLocks noGrp="1"/>
          </p:cNvSpPr>
          <p:nvPr>
            <p:ph idx="1"/>
          </p:nvPr>
        </p:nvSpPr>
        <p:spPr>
          <a:xfrm>
            <a:off x="6513788" y="2333297"/>
            <a:ext cx="4840010" cy="3843666"/>
          </a:xfrm>
        </p:spPr>
        <p:txBody>
          <a:bodyPr>
            <a:normAutofit/>
          </a:bodyPr>
          <a:lstStyle/>
          <a:p>
            <a:r>
              <a:rPr lang="es-MX" sz="2000" dirty="0"/>
              <a:t>Son aquellos valores o datas que no están almacenados para algunas variables en un conjunto de datos.</a:t>
            </a:r>
          </a:p>
        </p:txBody>
      </p:sp>
    </p:spTree>
    <p:extLst>
      <p:ext uri="{BB962C8B-B14F-4D97-AF65-F5344CB8AC3E}">
        <p14:creationId xmlns:p14="http://schemas.microsoft.com/office/powerpoint/2010/main" val="56284552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9384f8cf-1c77-46e7-9193-3faf9bc12a9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9267506EDC193449E3FD13251BE705C" ma:contentTypeVersion="18" ma:contentTypeDescription="Create a new document." ma:contentTypeScope="" ma:versionID="f94a31a8459fb997c99ba06895fef508">
  <xsd:schema xmlns:xsd="http://www.w3.org/2001/XMLSchema" xmlns:xs="http://www.w3.org/2001/XMLSchema" xmlns:p="http://schemas.microsoft.com/office/2006/metadata/properties" xmlns:ns3="9384f8cf-1c77-46e7-9193-3faf9bc12a93" xmlns:ns4="2d689995-b93a-4ac4-82d4-00b50aeeb4bd" targetNamespace="http://schemas.microsoft.com/office/2006/metadata/properties" ma:root="true" ma:fieldsID="2b6d867a7f1493b4a264301d2f884e82" ns3:_="" ns4:_="">
    <xsd:import namespace="9384f8cf-1c77-46e7-9193-3faf9bc12a93"/>
    <xsd:import namespace="2d689995-b93a-4ac4-82d4-00b50aeeb4b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element ref="ns3:MediaServiceLocation" minOccurs="0"/>
                <xsd:element ref="ns3:MediaServiceSearchPropertie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84f8cf-1c77-46e7-9193-3faf9bc12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ystemTags" ma:index="25"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689995-b93a-4ac4-82d4-00b50aeeb4bd"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F0E2DC-16B7-4588-9B71-E0B57E4F71A6}">
  <ds:schemaRefs>
    <ds:schemaRef ds:uri="http://schemas.microsoft.com/sharepoint/v3/contenttype/forms"/>
  </ds:schemaRefs>
</ds:datastoreItem>
</file>

<file path=customXml/itemProps2.xml><?xml version="1.0" encoding="utf-8"?>
<ds:datastoreItem xmlns:ds="http://schemas.openxmlformats.org/officeDocument/2006/customXml" ds:itemID="{3D820261-84B8-4DFE-89F5-79F1AB2A8D3E}">
  <ds:schemaRefs>
    <ds:schemaRef ds:uri="9384f8cf-1c77-46e7-9193-3faf9bc12a93"/>
    <ds:schemaRef ds:uri="http://schemas.microsoft.com/office/2006/documentManagement/types"/>
    <ds:schemaRef ds:uri="http://purl.org/dc/elements/1.1/"/>
    <ds:schemaRef ds:uri="http://schemas.microsoft.com/office/infopath/2007/PartnerControls"/>
    <ds:schemaRef ds:uri="http://www.w3.org/XML/1998/namespace"/>
    <ds:schemaRef ds:uri="http://schemas.openxmlformats.org/package/2006/metadata/core-properties"/>
    <ds:schemaRef ds:uri="http://purl.org/dc/terms/"/>
    <ds:schemaRef ds:uri="2d689995-b93a-4ac4-82d4-00b50aeeb4bd"/>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E1839C02-BBBA-4323-90BF-469B6CF116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84f8cf-1c77-46e7-9193-3faf9bc12a93"/>
    <ds:schemaRef ds:uri="2d689995-b93a-4ac4-82d4-00b50aeeb4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17256</TotalTime>
  <Words>3046</Words>
  <Application>Microsoft Office PowerPoint</Application>
  <PresentationFormat>Panorámica</PresentationFormat>
  <Paragraphs>510</Paragraphs>
  <Slides>116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116</vt:i4>
      </vt:variant>
    </vt:vector>
  </HeadingPairs>
  <TitlesOfParts>
    <vt:vector size="122" baseType="lpstr">
      <vt:lpstr>Arial</vt:lpstr>
      <vt:lpstr>Arial Unicode MS</vt:lpstr>
      <vt:lpstr>Calibri</vt:lpstr>
      <vt:lpstr>Calibri Light</vt:lpstr>
      <vt:lpstr>Cambria Math</vt:lpstr>
      <vt:lpstr>Tema de Office</vt:lpstr>
      <vt:lpstr>Programación para Ingenieros 2</vt:lpstr>
      <vt:lpstr>Introducción a Python</vt:lpstr>
      <vt:lpstr>Tipos de variables en Python</vt:lpstr>
      <vt:lpstr>Tipo de variables en Python </vt:lpstr>
      <vt:lpstr>Variables tipo LISTA en Python </vt:lpstr>
      <vt:lpstr>Listas en Python</vt:lpstr>
      <vt:lpstr>Métodos en la lista:</vt:lpstr>
      <vt:lpstr>Métodos de listas</vt:lpstr>
      <vt:lpstr>Variables tipo TUPLA en Python</vt:lpstr>
      <vt:lpstr>Conjuntos</vt:lpstr>
      <vt:lpstr>Conjuntos</vt:lpstr>
      <vt:lpstr>Diccionarios </vt:lpstr>
      <vt:lpstr>Diccionarios</vt:lpstr>
      <vt:lpstr>Técnicas de iteración</vt:lpstr>
      <vt:lpstr>Técnicas de iteracción</vt:lpstr>
      <vt:lpstr>Listado de operaciones con listas</vt:lpstr>
      <vt:lpstr>Segmentación de listas</vt:lpstr>
      <vt:lpstr>Clases en Python </vt:lpstr>
      <vt:lpstr>Objeto clase</vt:lpstr>
      <vt:lpstr>Constructor</vt:lpstr>
      <vt:lpstr>Definición de funciones </vt:lpstr>
      <vt:lpstr>Herencia</vt:lpstr>
      <vt:lpstr>Herencia, sintaxis</vt:lpstr>
      <vt:lpstr>Ejemplo, herencia</vt:lpstr>
      <vt:lpstr>Herencia múltiple</vt:lpstr>
      <vt:lpstr>Bibliotecas para hacer analisis de datos en Python</vt:lpstr>
      <vt:lpstr>Bibliotecas para hacer analisis de datos en Python</vt:lpstr>
      <vt:lpstr>Bibliotecas para hacer analisis de datos en Python</vt:lpstr>
      <vt:lpstr>Bibliotecas para hacer analisis de datos en Python</vt:lpstr>
      <vt:lpstr>Bibliotecas para hacer analisis de datos en Python</vt:lpstr>
      <vt:lpstr>Bibliotecas para hacer analisis de datos en Python</vt:lpstr>
      <vt:lpstr>Operaciones de arreglos con NumPy</vt:lpstr>
      <vt:lpstr>Operaciones de arreglos con NumPy</vt:lpstr>
      <vt:lpstr>Operaciones de arreglos con NumPy</vt:lpstr>
      <vt:lpstr>Operaciones de arreglos con NumPy</vt:lpstr>
      <vt:lpstr>Operaciones de arreglos con NumPy</vt:lpstr>
      <vt:lpstr>Operaciones de arreglos con NumPy</vt:lpstr>
      <vt:lpstr>Operaciones de arreglos con NumPy</vt:lpstr>
      <vt:lpstr>División de arreglos con NumPy</vt:lpstr>
      <vt:lpstr>Aplicar una función a un arreglo</vt:lpstr>
      <vt:lpstr>Guardar un arreglo a una lista</vt:lpstr>
      <vt:lpstr>Ordenar arreglos NumPy</vt:lpstr>
      <vt:lpstr>Normalizar un arreglo</vt:lpstr>
      <vt:lpstr>Anexar un arreglo Numpy a otro</vt:lpstr>
      <vt:lpstr>Manipulación de la forma de los arreglos</vt:lpstr>
      <vt:lpstr>Manipulación de la forma de los arreglos</vt:lpstr>
      <vt:lpstr>Manipulación de la forma de los arreglos</vt:lpstr>
      <vt:lpstr>Manipulación de la forma de los arreglos</vt:lpstr>
      <vt:lpstr>Manipulación de la forma de los arreglos</vt:lpstr>
      <vt:lpstr>Ejercicios</vt:lpstr>
      <vt:lpstr>Presentación de PowerPoint</vt:lpstr>
      <vt:lpstr>Manipulación de la forma de los arreglos</vt:lpstr>
      <vt:lpstr>Repeticiones</vt:lpstr>
      <vt:lpstr>Matplotlib</vt:lpstr>
      <vt:lpstr>Matplotlib</vt:lpstr>
      <vt:lpstr>Matplotlib</vt:lpstr>
      <vt:lpstr>Python: Graficar Seno y Coseno</vt:lpstr>
      <vt:lpstr>Cambiar colores y grosor de línea</vt:lpstr>
      <vt:lpstr>Establecer limites en los ejes</vt:lpstr>
      <vt:lpstr>Configurando graduación de ejes</vt:lpstr>
      <vt:lpstr>Agregando una leyenda</vt:lpstr>
      <vt:lpstr>Anotaciones en puntos</vt:lpstr>
      <vt:lpstr>Scatter plot</vt:lpstr>
      <vt:lpstr>Pandas</vt:lpstr>
      <vt:lpstr>Pandas</vt:lpstr>
      <vt:lpstr>Presentación de PowerPoint</vt:lpstr>
      <vt:lpstr>Presentación de PowerPoint</vt:lpstr>
      <vt:lpstr>Arboles de decisión</vt:lpstr>
      <vt:lpstr>Arboles de decisión</vt:lpstr>
      <vt:lpstr>Árboles de decisión</vt:lpstr>
      <vt:lpstr>Arboles de decisión</vt:lpstr>
      <vt:lpstr>Terminología</vt:lpstr>
      <vt:lpstr>¿Cómo se construye un árbol de decisión?</vt:lpstr>
      <vt:lpstr>Indice Gini</vt:lpstr>
      <vt:lpstr>Calculo del índice Gini</vt:lpstr>
      <vt:lpstr>¿Cuál es la variable más significativa para mejor la división de la población?</vt:lpstr>
      <vt:lpstr>Presentación de PowerPoint</vt:lpstr>
      <vt:lpstr>Chi cuadrado</vt:lpstr>
      <vt:lpstr>Ejemplo</vt:lpstr>
      <vt:lpstr>Calculo de chi2</vt:lpstr>
      <vt:lpstr>Ganancia de la información</vt:lpstr>
      <vt:lpstr>Ganancia de la información</vt:lpstr>
      <vt:lpstr>Ejemplo:</vt:lpstr>
      <vt:lpstr>Ventajas de los arboles de decisión</vt:lpstr>
      <vt:lpstr>Desventajas de los arboles de decisión</vt:lpstr>
      <vt:lpstr>Arboles de decisión en Python</vt:lpstr>
      <vt:lpstr>Arboles de decisión en Python</vt:lpstr>
      <vt:lpstr>Arboles de decisión Python</vt:lpstr>
      <vt:lpstr>Problemas con múltiples salidas</vt:lpstr>
      <vt:lpstr>Maquinas de Vector soporte</vt:lpstr>
      <vt:lpstr>Maquinas de Vector Soporte</vt:lpstr>
      <vt:lpstr>Maquinas de Vector Soporte</vt:lpstr>
      <vt:lpstr>SVN para clasificación binaria de ejemplos separables linealmente</vt:lpstr>
      <vt:lpstr>SVN para clasificación binaria de ejemplos separables linealmente</vt:lpstr>
      <vt:lpstr>Maquinas de Vector Soporte</vt:lpstr>
      <vt:lpstr>Maquinas de Vector Soporte</vt:lpstr>
      <vt:lpstr>Tipo de datos Python</vt:lpstr>
      <vt:lpstr>Librerias</vt:lpstr>
      <vt:lpstr>Datos faltantes</vt:lpstr>
      <vt:lpstr>¿Por qué falta datos?</vt:lpstr>
      <vt:lpstr>Tipos de datos faltantes</vt:lpstr>
      <vt:lpstr>Missing Completely At Random (MCAR) </vt:lpstr>
      <vt:lpstr>Missing At Random (MAR) </vt:lpstr>
      <vt:lpstr>Missing Not At Random (MNAR) </vt:lpstr>
      <vt:lpstr>Tipos de Variables</vt:lpstr>
      <vt:lpstr>Datos categóricos</vt:lpstr>
      <vt:lpstr>Ordinales</vt:lpstr>
      <vt:lpstr>Nominales</vt:lpstr>
      <vt:lpstr>Datos categóricos</vt:lpstr>
      <vt:lpstr>Ordinal data</vt:lpstr>
      <vt:lpstr>Nominal data</vt:lpstr>
      <vt:lpstr>One-hot encoding</vt:lpstr>
      <vt:lpstr>Scaling data: Distancia euclidiana</vt:lpstr>
      <vt:lpstr>Presentación de PowerPoint</vt:lpstr>
      <vt:lpstr>Normalización vs Estadarización</vt:lpstr>
      <vt:lpstr>Regresión lineal simple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 with Python</dc:title>
  <dc:creator>instrumentacion</dc:creator>
  <cp:lastModifiedBy>PEDRO GONZALEZ ZAMORA</cp:lastModifiedBy>
  <cp:revision>222</cp:revision>
  <dcterms:created xsi:type="dcterms:W3CDTF">2019-11-05T22:41:32Z</dcterms:created>
  <dcterms:modified xsi:type="dcterms:W3CDTF">2026-01-28T00:27:21Z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0x01010099267506EDC193449E3FD13251BE705C</vt:lpwstr>
  </property>
</Properties>
</file>