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72" r:id="rId2"/>
    <p:sldId id="397" r:id="rId3"/>
    <p:sldId id="482" r:id="rId4"/>
    <p:sldId id="257" r:id="rId5"/>
    <p:sldId id="483" r:id="rId6"/>
    <p:sldId id="484" r:id="rId7"/>
    <p:sldId id="273" r:id="rId8"/>
    <p:sldId id="274" r:id="rId9"/>
    <p:sldId id="467" r:id="rId10"/>
    <p:sldId id="275" r:id="rId11"/>
    <p:sldId id="261" r:id="rId12"/>
    <p:sldId id="463" r:id="rId13"/>
    <p:sldId id="485" r:id="rId14"/>
    <p:sldId id="486" r:id="rId15"/>
    <p:sldId id="267" r:id="rId16"/>
    <p:sldId id="469" r:id="rId17"/>
    <p:sldId id="473" r:id="rId18"/>
    <p:sldId id="470" r:id="rId19"/>
    <p:sldId id="487" r:id="rId20"/>
    <p:sldId id="468" r:id="rId21"/>
    <p:sldId id="276" r:id="rId22"/>
    <p:sldId id="262" r:id="rId23"/>
    <p:sldId id="459" r:id="rId24"/>
    <p:sldId id="46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CB"/>
    <a:srgbClr val="141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9"/>
  </p:normalViewPr>
  <p:slideViewPr>
    <p:cSldViewPr>
      <p:cViewPr varScale="1">
        <p:scale>
          <a:sx n="97" d="100"/>
          <a:sy n="97" d="100"/>
        </p:scale>
        <p:origin x="19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33BC-A774-A84D-9447-9A3295E194C5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99238-7844-FB4C-A203-61267550B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457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335B-25A5-6B4B-AFA2-6E8EB1505438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58F59-E771-4236-B013-46F26662E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6033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1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applications would change the way our societies function and thus have a big impact on many aspects of people’s lives in the years to come. 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5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1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7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7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3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0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8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6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2C1B5F-87D0-4221-A64D-7892D27703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0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41275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238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1B5F-87D0-4221-A64D-7892D277038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08D2C-E1EC-406D-9076-BB929C43DD09}"/>
              </a:ext>
            </a:extLst>
          </p:cNvPr>
          <p:cNvSpPr txBox="1"/>
          <p:nvPr userDrawn="1"/>
        </p:nvSpPr>
        <p:spPr>
          <a:xfrm>
            <a:off x="0" y="23812"/>
            <a:ext cx="4267200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IA+IoT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Universidad de Sonora - Wikipedia, la enciclopedia libre">
            <a:extLst>
              <a:ext uri="{FF2B5EF4-FFF2-40B4-BE49-F238E27FC236}">
                <a16:creationId xmlns:a16="http://schemas.microsoft.com/office/drawing/2014/main" id="{8AB6A4F5-2228-4364-863C-29A6F54A7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0" y="6043749"/>
            <a:ext cx="746520" cy="8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F66"/>
        </a:buClr>
        <a:buFontTx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ae5VmVwfWm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algn="ctr"/>
            <a:r>
              <a:rPr lang="es-ES" sz="2800" dirty="0"/>
              <a:t>Inteligencia Artificial + Internet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Things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800" b="1" dirty="0">
                <a:solidFill>
                  <a:srgbClr val="1E3984"/>
                </a:solidFill>
                <a:ea typeface="Gulim" pitchFamily="34" charset="-127"/>
              </a:rPr>
              <a:t>Jesus Pacheco</a:t>
            </a:r>
          </a:p>
        </p:txBody>
      </p:sp>
    </p:spTree>
    <p:extLst>
      <p:ext uri="{BB962C8B-B14F-4D97-AF65-F5344CB8AC3E}">
        <p14:creationId xmlns:p14="http://schemas.microsoft.com/office/powerpoint/2010/main" val="184362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Aplicaciones del </a:t>
            </a:r>
            <a:r>
              <a:rPr lang="es-ES" sz="2800" b="1" dirty="0" err="1">
                <a:latin typeface="Arial"/>
                <a:cs typeface="Arial"/>
              </a:rPr>
              <a:t>IoT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D0D7D-D8FF-4744-A6C2-2C10C6C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10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348AF-CFEE-47C3-9C62-B03266FA2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68" y="971224"/>
            <a:ext cx="7918531" cy="50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6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Algunas Aplicaciones del </a:t>
            </a:r>
            <a:r>
              <a:rPr lang="es-ES" sz="2800" b="1" dirty="0" err="1">
                <a:latin typeface="Arial"/>
                <a:cs typeface="Arial"/>
              </a:rPr>
              <a:t>IoT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D0D7D-D8FF-4744-A6C2-2C10C6C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11</a:t>
            </a:fld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BD8D52-CC94-4900-BCE2-4A8770474DEE}"/>
              </a:ext>
            </a:extLst>
          </p:cNvPr>
          <p:cNvSpPr/>
          <p:nvPr/>
        </p:nvSpPr>
        <p:spPr>
          <a:xfrm>
            <a:off x="4804280" y="6105711"/>
            <a:ext cx="35892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https://www.youtube.com/watch?v=ae5VmVwfWmk</a:t>
            </a:r>
          </a:p>
        </p:txBody>
      </p:sp>
      <p:pic>
        <p:nvPicPr>
          <p:cNvPr id="9" name="Picture 8">
            <a:hlinkClick r:id="rId2" tooltip="Raytheon's Ballistic Missile Defense Systems"/>
            <a:extLst>
              <a:ext uri="{FF2B5EF4-FFF2-40B4-BE49-F238E27FC236}">
                <a16:creationId xmlns:a16="http://schemas.microsoft.com/office/drawing/2014/main" id="{4BF0392E-F96E-47B4-9557-2E51AE6A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93" y="3932072"/>
            <a:ext cx="3862422" cy="21736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37BD0C-0247-4611-8911-0D92E2BEC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373086"/>
            <a:ext cx="3338622" cy="2224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05DB8B-7C65-4A86-AECB-623BA9092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411" y="1411489"/>
            <a:ext cx="4421240" cy="2147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D24E13-EE17-4E52-B286-4AB8DCF4A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3995245"/>
            <a:ext cx="3413988" cy="21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0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1B5F-87D0-4221-A64D-7892D277038C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A275A-17C0-474A-95F3-2B5C0014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05000"/>
            <a:ext cx="1524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C89EA-472E-AB4E-A255-F377C3E4C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86" y="1768886"/>
            <a:ext cx="1310382" cy="1754486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6B42AF8-903F-F24A-B4CC-95F3C244FAE6}"/>
              </a:ext>
            </a:extLst>
          </p:cNvPr>
          <p:cNvSpPr/>
          <p:nvPr/>
        </p:nvSpPr>
        <p:spPr>
          <a:xfrm>
            <a:off x="3733800" y="2191282"/>
            <a:ext cx="1218853" cy="447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Raspberry PI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(Gateway)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982A239-24E2-E54C-BEA8-FF551B29287B}"/>
              </a:ext>
            </a:extLst>
          </p:cNvPr>
          <p:cNvSpPr/>
          <p:nvPr/>
        </p:nvSpPr>
        <p:spPr>
          <a:xfrm>
            <a:off x="5562600" y="2057400"/>
            <a:ext cx="1524000" cy="6858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Azure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8D8DECA-D7A7-A647-A971-E866F582A267}"/>
              </a:ext>
            </a:extLst>
          </p:cNvPr>
          <p:cNvSpPr/>
          <p:nvPr/>
        </p:nvSpPr>
        <p:spPr>
          <a:xfrm>
            <a:off x="7696547" y="2176411"/>
            <a:ext cx="1218853" cy="447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Users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519D48-E517-E641-91D2-83C3494A9682}"/>
              </a:ext>
            </a:extLst>
          </p:cNvPr>
          <p:cNvCxnSpPr>
            <a:cxnSpLocks/>
          </p:cNvCxnSpPr>
          <p:nvPr/>
        </p:nvCxnSpPr>
        <p:spPr>
          <a:xfrm flipH="1">
            <a:off x="3124200" y="2415171"/>
            <a:ext cx="6096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07A557-8F58-3F43-9807-D3BE7988D4BD}"/>
              </a:ext>
            </a:extLst>
          </p:cNvPr>
          <p:cNvCxnSpPr>
            <a:cxnSpLocks/>
          </p:cNvCxnSpPr>
          <p:nvPr/>
        </p:nvCxnSpPr>
        <p:spPr>
          <a:xfrm flipH="1">
            <a:off x="4952653" y="2400300"/>
            <a:ext cx="6096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8E74C8-8336-BE46-905E-E2C8A05FE25E}"/>
              </a:ext>
            </a:extLst>
          </p:cNvPr>
          <p:cNvCxnSpPr>
            <a:cxnSpLocks/>
          </p:cNvCxnSpPr>
          <p:nvPr/>
        </p:nvCxnSpPr>
        <p:spPr>
          <a:xfrm flipH="1">
            <a:off x="7086947" y="2394857"/>
            <a:ext cx="6096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2875074-E370-344B-ACAB-A91AF60C521C}"/>
              </a:ext>
            </a:extLst>
          </p:cNvPr>
          <p:cNvSpPr txBox="1"/>
          <p:nvPr/>
        </p:nvSpPr>
        <p:spPr>
          <a:xfrm>
            <a:off x="1600200" y="3124200"/>
            <a:ext cx="182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Forward-looking InfraRed (FLIR) cameras</a:t>
            </a:r>
          </a:p>
          <a:p>
            <a:r>
              <a:rPr lang="en-US" sz="1400" dirty="0"/>
              <a:t>- Modbus TCP (state machine)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EC684D-B63F-D74D-A819-6C35CF3A1D59}"/>
              </a:ext>
            </a:extLst>
          </p:cNvPr>
          <p:cNvSpPr txBox="1"/>
          <p:nvPr/>
        </p:nvSpPr>
        <p:spPr>
          <a:xfrm>
            <a:off x="3421102" y="3048000"/>
            <a:ext cx="221769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Gateway</a:t>
            </a:r>
          </a:p>
          <a:p>
            <a:r>
              <a:rPr lang="en-US" dirty="0"/>
              <a:t>Access point</a:t>
            </a:r>
          </a:p>
          <a:p>
            <a:r>
              <a:rPr lang="en-US" dirty="0"/>
              <a:t>Local access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Memory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Buffers utilization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CPU utilization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Sockets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Process running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Active connections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WLAN reception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WLAN transmission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Ethernet reception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Ethernet transmission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073835-8908-8940-A2E1-727E6C96123A}"/>
              </a:ext>
            </a:extLst>
          </p:cNvPr>
          <p:cNvSpPr txBox="1"/>
          <p:nvPr/>
        </p:nvSpPr>
        <p:spPr>
          <a:xfrm>
            <a:off x="5410200" y="3124200"/>
            <a:ext cx="198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Storage</a:t>
            </a:r>
          </a:p>
          <a:p>
            <a:r>
              <a:rPr lang="en-US" dirty="0"/>
              <a:t>Web host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Image processing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Pattern recognition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50556B-FCB7-3548-91B1-B0B04BCA59B9}"/>
              </a:ext>
            </a:extLst>
          </p:cNvPr>
          <p:cNvSpPr txBox="1"/>
          <p:nvPr/>
        </p:nvSpPr>
        <p:spPr>
          <a:xfrm>
            <a:off x="7315200" y="3124200"/>
            <a:ext cx="1875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</a:t>
            </a:r>
          </a:p>
          <a:p>
            <a:r>
              <a:rPr lang="en-US" dirty="0"/>
              <a:t>Command and 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A1E85-10DA-4543-9745-4F6E9938FDE0}"/>
              </a:ext>
            </a:extLst>
          </p:cNvPr>
          <p:cNvSpPr txBox="1"/>
          <p:nvPr/>
        </p:nvSpPr>
        <p:spPr>
          <a:xfrm>
            <a:off x="-1" y="3563557"/>
            <a:ext cx="16217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motor company, Hermosillo plant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3650 </a:t>
            </a:r>
            <a:r>
              <a:rPr lang="en-US" sz="1400" dirty="0" err="1"/>
              <a:t>ppl</a:t>
            </a: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/>
              <a:t>1 car/minute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Fusion &amp; Lincoln MKZ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20 k/min shutdown cost</a:t>
            </a: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B6114028-3378-45CB-BE21-9F50EDA16347}"/>
              </a:ext>
            </a:extLst>
          </p:cNvPr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Aplicación del </a:t>
            </a:r>
            <a:r>
              <a:rPr lang="es-ES" sz="2800" b="1" dirty="0" err="1">
                <a:latin typeface="Arial"/>
                <a:cs typeface="Arial"/>
              </a:rPr>
              <a:t>IoT</a:t>
            </a:r>
            <a:r>
              <a:rPr lang="es-ES" sz="2800" b="1" dirty="0">
                <a:latin typeface="Arial"/>
                <a:cs typeface="Arial"/>
              </a:rPr>
              <a:t> en UNISON</a:t>
            </a:r>
          </a:p>
        </p:txBody>
      </p:sp>
    </p:spTree>
    <p:extLst>
      <p:ext uri="{BB962C8B-B14F-4D97-AF65-F5344CB8AC3E}">
        <p14:creationId xmlns:p14="http://schemas.microsoft.com/office/powerpoint/2010/main" val="301269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Aplicaciones de la 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D0D7D-D8FF-4744-A6C2-2C10C6C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13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074" name="Picture 2" descr="Gráfico: Las aplicaciones más rentables de la inteligencia artificial |  Statista">
            <a:extLst>
              <a:ext uri="{FF2B5EF4-FFF2-40B4-BE49-F238E27FC236}">
                <a16:creationId xmlns:a16="http://schemas.microsoft.com/office/drawing/2014/main" id="{01DE9256-4C0B-A04F-5F00-54264188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31543"/>
            <a:ext cx="7086602" cy="50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98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Algunas Aplicaciones de la 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D0D7D-D8FF-4744-A6C2-2C10C6C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14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28B34-E7E3-51B8-CCC0-E991893FE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3334"/>
            <a:ext cx="3507150" cy="2215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E8EC7E-4E39-1194-6B5D-9A763119B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72" y="1213334"/>
            <a:ext cx="3507150" cy="2161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AFA5B1-544E-CDEE-08D8-E708351F9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788" y="3429000"/>
            <a:ext cx="5230422" cy="32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1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Aplicación de la IA en UNISON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E9BF8-82A7-4A2B-AFD7-8291A011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15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10C00-6447-96A5-6730-5A1A0FDFA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66" y="961819"/>
            <a:ext cx="3864865" cy="3149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C50E4-A793-CA92-83AC-C699231A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674" y="4197344"/>
            <a:ext cx="6566916" cy="18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3733800"/>
            <a:ext cx="9144000" cy="10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zh-CN" sz="4000" dirty="0" err="1">
                <a:ea typeface="宋体" pitchFamily="2" charset="-122"/>
              </a:rPr>
              <a:t>IA+IoT</a:t>
            </a:r>
            <a:endParaRPr lang="es-ES" altLang="zh-CN" sz="4000" dirty="0">
              <a:ea typeface="宋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1B5F-87D0-4221-A64D-7892D277038C}" type="slidenum">
              <a:rPr lang="en-US" b="1" smtClean="0"/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502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en-US" sz="3600" dirty="0" err="1"/>
              <a:t>Industria</a:t>
            </a:r>
            <a:r>
              <a:rPr lang="en-US" sz="3600" dirty="0"/>
              <a:t>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1B5F-87D0-4221-A64D-7892D277038C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2C53C-6124-B88A-CA2A-EB906E70A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" y="2133600"/>
            <a:ext cx="9002268" cy="24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en-US" sz="3600" dirty="0" err="1"/>
              <a:t>Industria</a:t>
            </a:r>
            <a:r>
              <a:rPr lang="en-US" sz="3600" dirty="0"/>
              <a:t> 4.0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1B5F-87D0-4221-A64D-7892D277038C}" type="slidenum">
              <a:rPr lang="en-US" smtClean="0"/>
              <a:t>18</a:t>
            </a:fld>
            <a:endParaRPr lang="en-US" dirty="0"/>
          </a:p>
        </p:txBody>
      </p:sp>
      <p:pic>
        <p:nvPicPr>
          <p:cNvPr id="5122" name="Picture 2" descr="Characteristics of Industry 4.0. | Download Scientific Diagram">
            <a:extLst>
              <a:ext uri="{FF2B5EF4-FFF2-40B4-BE49-F238E27FC236}">
                <a16:creationId xmlns:a16="http://schemas.microsoft.com/office/drawing/2014/main" id="{FCF03136-EE6A-D74E-0876-BBC77122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638800" cy="48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9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en-US" sz="3600" dirty="0" err="1"/>
              <a:t>Industria</a:t>
            </a:r>
            <a:r>
              <a:rPr lang="en-US" sz="3600" dirty="0"/>
              <a:t> 5.0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1B5F-87D0-4221-A64D-7892D277038C}" type="slidenum">
              <a:rPr lang="en-US" smtClean="0"/>
              <a:t>19</a:t>
            </a:fld>
            <a:endParaRPr lang="en-US" dirty="0"/>
          </a:p>
        </p:txBody>
      </p:sp>
      <p:pic>
        <p:nvPicPr>
          <p:cNvPr id="7170" name="Picture 2" descr="From Industry 4.0 to Industry 5.0 – I – IEEE Future Directions">
            <a:extLst>
              <a:ext uri="{FF2B5EF4-FFF2-40B4-BE49-F238E27FC236}">
                <a16:creationId xmlns:a16="http://schemas.microsoft.com/office/drawing/2014/main" id="{A2F9238C-050D-133F-9E2E-E4188C59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1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3733800"/>
            <a:ext cx="9144000" cy="10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4000" dirty="0" err="1">
                <a:ea typeface="宋体" pitchFamily="2" charset="-122"/>
              </a:rPr>
              <a:t>Introducción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1B5F-87D0-4221-A64D-7892D277038C}" type="slidenum">
              <a:rPr lang="en-US" b="1" smtClean="0"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95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3733800"/>
            <a:ext cx="9144000" cy="10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ES" altLang="zh-CN" sz="4000" dirty="0">
                <a:ea typeface="宋体" pitchFamily="2" charset="-122"/>
              </a:rPr>
              <a:t>Algunos Problemas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1B5F-87D0-4221-A64D-7892D277038C}" type="slidenum">
              <a:rPr lang="en-US" b="1" smtClean="0"/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8905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Ciberseguridad</a:t>
            </a:r>
          </a:p>
          <a:p>
            <a:pPr algn="ctr"/>
            <a:r>
              <a:rPr lang="es-ES" sz="2400" b="1" dirty="0">
                <a:latin typeface="Arial"/>
                <a:cs typeface="Arial"/>
              </a:rPr>
              <a:t>(Superficie de Ataque)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3C2F7-5C39-4902-8725-23B6D3C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21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Picture 6" descr="Screen Shot 2016-09-15 at 14.11.16.png">
            <a:extLst>
              <a:ext uri="{FF2B5EF4-FFF2-40B4-BE49-F238E27FC236}">
                <a16:creationId xmlns:a16="http://schemas.microsoft.com/office/drawing/2014/main" id="{FFE8DD76-76E8-4081-8056-EAA70505C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9648"/>
                    </a14:imgEffect>
                    <a14:imgEffect>
                      <a14:saturation sat="239000"/>
                    </a14:imgEffect>
                    <a14:imgEffect>
                      <a14:brightnessContrast bright="-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8" y="1637414"/>
            <a:ext cx="8163918" cy="3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Ciberseguridad</a:t>
            </a:r>
          </a:p>
          <a:p>
            <a:pPr algn="ctr"/>
            <a:r>
              <a:rPr lang="es-ES" sz="2400" b="1" dirty="0">
                <a:latin typeface="Arial"/>
                <a:cs typeface="Arial"/>
              </a:rPr>
              <a:t>Conocimiento VS Sofisticación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3C2F7-5C39-4902-8725-23B6D3C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22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42466-7A19-4167-9F59-1E4069BC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71" y="1406174"/>
            <a:ext cx="6719776" cy="45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3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253490-876F-E018-C017-C0C5BE2EA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4" y="1371600"/>
            <a:ext cx="4939554" cy="441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Ciberseguridad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3C2F7-5C39-4902-8725-23B6D3C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23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1A26B-3F96-44DD-8314-86B48765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971800"/>
            <a:ext cx="5862492" cy="29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2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Ciberseguridad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3C2F7-5C39-4902-8725-23B6D3C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24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EC920-B886-4AC8-9EE6-755B35148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4" y="987800"/>
            <a:ext cx="3814720" cy="4237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05B6A-2437-4282-8095-DFDB4F0BA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34" y="1819051"/>
            <a:ext cx="4981540" cy="42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5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5403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Antecedentes 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C216B-604E-4B4F-B81C-25173E33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3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8" name="Picture 4" descr="Timeline of AI and language models – Dr Alan D. Thompson – Life Architect">
            <a:extLst>
              <a:ext uri="{FF2B5EF4-FFF2-40B4-BE49-F238E27FC236}">
                <a16:creationId xmlns:a16="http://schemas.microsoft.com/office/drawing/2014/main" id="{CF89D196-BC51-C6E2-23F6-018C1595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3" y="994472"/>
            <a:ext cx="8817864" cy="49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3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5403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Antecedentes </a:t>
            </a:r>
            <a:r>
              <a:rPr lang="es-ES" sz="2800" b="1" dirty="0" err="1">
                <a:latin typeface="Arial"/>
                <a:cs typeface="Arial"/>
              </a:rPr>
              <a:t>IoT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B07CED10-8E89-44C4-91C7-464147ADF040}"/>
              </a:ext>
            </a:extLst>
          </p:cNvPr>
          <p:cNvSpPr/>
          <p:nvPr/>
        </p:nvSpPr>
        <p:spPr>
          <a:xfrm>
            <a:off x="0" y="1631245"/>
            <a:ext cx="2149314" cy="92004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Pre-Internet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576D7B10-E4B0-4972-B651-2D3D3896939D}"/>
              </a:ext>
            </a:extLst>
          </p:cNvPr>
          <p:cNvSpPr/>
          <p:nvPr/>
        </p:nvSpPr>
        <p:spPr>
          <a:xfrm>
            <a:off x="1891397" y="1631245"/>
            <a:ext cx="1907826" cy="92004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www</a:t>
            </a: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9CBAB42A-0421-4B87-9F72-FD33F20E38F0}"/>
              </a:ext>
            </a:extLst>
          </p:cNvPr>
          <p:cNvSpPr/>
          <p:nvPr/>
        </p:nvSpPr>
        <p:spPr>
          <a:xfrm>
            <a:off x="3556002" y="1631245"/>
            <a:ext cx="1986854" cy="92004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web 2.0</a:t>
            </a: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794DEA7A-A204-4A92-BE1E-000DE4EB6DE6}"/>
              </a:ext>
            </a:extLst>
          </p:cNvPr>
          <p:cNvSpPr/>
          <p:nvPr/>
        </p:nvSpPr>
        <p:spPr>
          <a:xfrm>
            <a:off x="5275343" y="1631245"/>
            <a:ext cx="2063655" cy="92004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Internet de la gente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58E597D4-7213-42ED-AF48-27C53CBFC943}"/>
              </a:ext>
            </a:extLst>
          </p:cNvPr>
          <p:cNvSpPr/>
          <p:nvPr/>
        </p:nvSpPr>
        <p:spPr>
          <a:xfrm>
            <a:off x="7064637" y="1626709"/>
            <a:ext cx="2079363" cy="920044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Internet de las Cosas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CBFA6-1971-40B6-AA1C-9581BB34FE6C}"/>
              </a:ext>
            </a:extLst>
          </p:cNvPr>
          <p:cNvSpPr txBox="1"/>
          <p:nvPr/>
        </p:nvSpPr>
        <p:spPr>
          <a:xfrm>
            <a:off x="162460" y="3070578"/>
            <a:ext cx="140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Telefonía fija</a:t>
            </a:r>
          </a:p>
          <a:p>
            <a:r>
              <a:rPr lang="es-MX" dirty="0"/>
              <a:t>SMS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10820-62E1-491C-9726-6C23B3669DEE}"/>
              </a:ext>
            </a:extLst>
          </p:cNvPr>
          <p:cNvSpPr txBox="1"/>
          <p:nvPr/>
        </p:nvSpPr>
        <p:spPr>
          <a:xfrm>
            <a:off x="1738485" y="3070578"/>
            <a:ext cx="190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E-mail</a:t>
            </a:r>
          </a:p>
          <a:p>
            <a:r>
              <a:rPr lang="es-MX" dirty="0"/>
              <a:t>Información</a:t>
            </a:r>
          </a:p>
          <a:p>
            <a:r>
              <a:rPr lang="es-MX" dirty="0"/>
              <a:t>entretenimiento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75D74B-0F02-4CD5-A11E-EEA40BC2C6E0}"/>
              </a:ext>
            </a:extLst>
          </p:cNvPr>
          <p:cNvSpPr txBox="1"/>
          <p:nvPr/>
        </p:nvSpPr>
        <p:spPr>
          <a:xfrm>
            <a:off x="3727024" y="3070577"/>
            <a:ext cx="1595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Servicios</a:t>
            </a:r>
          </a:p>
          <a:p>
            <a:r>
              <a:rPr lang="es-MX" dirty="0"/>
              <a:t>Productividad</a:t>
            </a:r>
          </a:p>
          <a:p>
            <a:r>
              <a:rPr lang="es-MX" dirty="0"/>
              <a:t>E-</a:t>
            </a:r>
            <a:r>
              <a:rPr lang="es-MX" dirty="0" err="1"/>
              <a:t>comerce</a:t>
            </a:r>
            <a:endParaRPr lang="es-MX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496563-DC92-4048-ABC3-07F1ABF34279}"/>
              </a:ext>
            </a:extLst>
          </p:cNvPr>
          <p:cNvSpPr txBox="1"/>
          <p:nvPr/>
        </p:nvSpPr>
        <p:spPr>
          <a:xfrm>
            <a:off x="5428259" y="3070578"/>
            <a:ext cx="1406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Skype</a:t>
            </a:r>
          </a:p>
          <a:p>
            <a:r>
              <a:rPr lang="es-MX" dirty="0"/>
              <a:t>Facebook</a:t>
            </a:r>
          </a:p>
          <a:p>
            <a:r>
              <a:rPr lang="es-MX" dirty="0" err="1"/>
              <a:t>Youtube</a:t>
            </a:r>
            <a:endParaRPr lang="es-MX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CD2C85-21B8-475C-8BA8-0236C27D5F5D}"/>
              </a:ext>
            </a:extLst>
          </p:cNvPr>
          <p:cNvSpPr txBox="1"/>
          <p:nvPr/>
        </p:nvSpPr>
        <p:spPr>
          <a:xfrm>
            <a:off x="7284765" y="3070577"/>
            <a:ext cx="1406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M2M</a:t>
            </a:r>
          </a:p>
          <a:p>
            <a:r>
              <a:rPr lang="es-MX" dirty="0"/>
              <a:t>RFID</a:t>
            </a:r>
          </a:p>
          <a:p>
            <a:r>
              <a:rPr lang="es-MX" dirty="0"/>
              <a:t>Monitoreo</a:t>
            </a:r>
          </a:p>
          <a:p>
            <a:r>
              <a:rPr lang="es-MX" dirty="0"/>
              <a:t>Pagos</a:t>
            </a:r>
          </a:p>
          <a:p>
            <a:r>
              <a:rPr lang="es-MX" dirty="0"/>
              <a:t>I4.0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77A87A1-A52D-45D5-A65D-58B78F608874}"/>
              </a:ext>
            </a:extLst>
          </p:cNvPr>
          <p:cNvCxnSpPr/>
          <p:nvPr/>
        </p:nvCxnSpPr>
        <p:spPr>
          <a:xfrm>
            <a:off x="1727200" y="2675467"/>
            <a:ext cx="0" cy="1872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F0626A-2893-4A22-8F4E-53DFF9C6C068}"/>
              </a:ext>
            </a:extLst>
          </p:cNvPr>
          <p:cNvSpPr txBox="1"/>
          <p:nvPr/>
        </p:nvSpPr>
        <p:spPr>
          <a:xfrm>
            <a:off x="1023852" y="4663659"/>
            <a:ext cx="14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+Redes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230B66-73A2-4638-AAF2-841F23022A7E}"/>
              </a:ext>
            </a:extLst>
          </p:cNvPr>
          <p:cNvCxnSpPr/>
          <p:nvPr/>
        </p:nvCxnSpPr>
        <p:spPr>
          <a:xfrm>
            <a:off x="3567291" y="2675467"/>
            <a:ext cx="0" cy="1872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6DB4738-8F0D-402A-BCC7-B21B489A4129}"/>
              </a:ext>
            </a:extLst>
          </p:cNvPr>
          <p:cNvSpPr txBox="1"/>
          <p:nvPr/>
        </p:nvSpPr>
        <p:spPr>
          <a:xfrm>
            <a:off x="2863942" y="4663659"/>
            <a:ext cx="160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+Plataformas y servicios</a:t>
            </a:r>
          </a:p>
          <a:p>
            <a:r>
              <a:rPr lang="es-MX" dirty="0"/>
              <a:t>IT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868E3C9-0598-487C-85E0-9696384D320D}"/>
              </a:ext>
            </a:extLst>
          </p:cNvPr>
          <p:cNvCxnSpPr/>
          <p:nvPr/>
        </p:nvCxnSpPr>
        <p:spPr>
          <a:xfrm>
            <a:off x="5286635" y="2675467"/>
            <a:ext cx="0" cy="1872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D1AB9E-230B-42AB-806B-016656620E0B}"/>
              </a:ext>
            </a:extLst>
          </p:cNvPr>
          <p:cNvSpPr txBox="1"/>
          <p:nvPr/>
        </p:nvSpPr>
        <p:spPr>
          <a:xfrm>
            <a:off x="4680857" y="4662648"/>
            <a:ext cx="153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+Smart-</a:t>
            </a:r>
            <a:r>
              <a:rPr lang="es-MX" dirty="0" err="1"/>
              <a:t>phones</a:t>
            </a:r>
            <a:r>
              <a:rPr lang="es-MX" dirty="0"/>
              <a:t>, aplicaciones,</a:t>
            </a:r>
          </a:p>
          <a:p>
            <a:r>
              <a:rPr lang="es-MX" dirty="0"/>
              <a:t>4G-LTE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980BF24-A0C8-469E-8D19-B151DB7E519B}"/>
              </a:ext>
            </a:extLst>
          </p:cNvPr>
          <p:cNvCxnSpPr/>
          <p:nvPr/>
        </p:nvCxnSpPr>
        <p:spPr>
          <a:xfrm>
            <a:off x="6994686" y="2733765"/>
            <a:ext cx="0" cy="18724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6952536-C36B-451D-A503-BFAF8D881714}"/>
              </a:ext>
            </a:extLst>
          </p:cNvPr>
          <p:cNvSpPr txBox="1"/>
          <p:nvPr/>
        </p:nvSpPr>
        <p:spPr>
          <a:xfrm>
            <a:off x="6291337" y="4663659"/>
            <a:ext cx="1538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+Dispositivos inteligentes, objetos, datos masivos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709366-492B-4CF9-ADE9-832B1525ED62}"/>
              </a:ext>
            </a:extLst>
          </p:cNvPr>
          <p:cNvSpPr txBox="1"/>
          <p:nvPr/>
        </p:nvSpPr>
        <p:spPr>
          <a:xfrm>
            <a:off x="7829813" y="4658773"/>
            <a:ext cx="1244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+Contexto, IA</a:t>
            </a:r>
          </a:p>
        </p:txBody>
      </p:sp>
      <p:sp>
        <p:nvSpPr>
          <p:cNvPr id="38" name="Arrow: Curved Up 37">
            <a:extLst>
              <a:ext uri="{FF2B5EF4-FFF2-40B4-BE49-F238E27FC236}">
                <a16:creationId xmlns:a16="http://schemas.microsoft.com/office/drawing/2014/main" id="{CAABB9D2-EFF0-471D-9C09-68B0F684553C}"/>
              </a:ext>
            </a:extLst>
          </p:cNvPr>
          <p:cNvSpPr/>
          <p:nvPr/>
        </p:nvSpPr>
        <p:spPr>
          <a:xfrm>
            <a:off x="1416764" y="4509225"/>
            <a:ext cx="620871" cy="204717"/>
          </a:xfrm>
          <a:prstGeom prst="curvedUpArrow">
            <a:avLst>
              <a:gd name="adj1" fmla="val 25000"/>
              <a:gd name="adj2" fmla="val 9877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9" name="Arrow: Curved Up 38">
            <a:extLst>
              <a:ext uri="{FF2B5EF4-FFF2-40B4-BE49-F238E27FC236}">
                <a16:creationId xmlns:a16="http://schemas.microsoft.com/office/drawing/2014/main" id="{6E430010-2344-4BF9-895D-CBC7A13E130A}"/>
              </a:ext>
            </a:extLst>
          </p:cNvPr>
          <p:cNvSpPr/>
          <p:nvPr/>
        </p:nvSpPr>
        <p:spPr>
          <a:xfrm>
            <a:off x="3245566" y="4503844"/>
            <a:ext cx="620871" cy="204717"/>
          </a:xfrm>
          <a:prstGeom prst="curvedUpArrow">
            <a:avLst>
              <a:gd name="adj1" fmla="val 25000"/>
              <a:gd name="adj2" fmla="val 9877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2" name="Arrow: Curved Up 41">
            <a:extLst>
              <a:ext uri="{FF2B5EF4-FFF2-40B4-BE49-F238E27FC236}">
                <a16:creationId xmlns:a16="http://schemas.microsoft.com/office/drawing/2014/main" id="{1F212B1A-47DA-4C00-A6A9-CA02AA9C5879}"/>
              </a:ext>
            </a:extLst>
          </p:cNvPr>
          <p:cNvSpPr/>
          <p:nvPr/>
        </p:nvSpPr>
        <p:spPr>
          <a:xfrm>
            <a:off x="4980427" y="4503844"/>
            <a:ext cx="620871" cy="204717"/>
          </a:xfrm>
          <a:prstGeom prst="curvedUpArrow">
            <a:avLst>
              <a:gd name="adj1" fmla="val 25000"/>
              <a:gd name="adj2" fmla="val 9877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728B56A5-42CC-447D-BBA1-5420E3D03846}"/>
              </a:ext>
            </a:extLst>
          </p:cNvPr>
          <p:cNvSpPr/>
          <p:nvPr/>
        </p:nvSpPr>
        <p:spPr>
          <a:xfrm>
            <a:off x="6718130" y="4548928"/>
            <a:ext cx="620871" cy="204717"/>
          </a:xfrm>
          <a:prstGeom prst="curvedUpArrow">
            <a:avLst>
              <a:gd name="adj1" fmla="val 25000"/>
              <a:gd name="adj2" fmla="val 9877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4" name="Arrow: Curved Up 43">
            <a:extLst>
              <a:ext uri="{FF2B5EF4-FFF2-40B4-BE49-F238E27FC236}">
                <a16:creationId xmlns:a16="http://schemas.microsoft.com/office/drawing/2014/main" id="{BB19A5C8-D601-4AA1-A07C-3E96C9684C69}"/>
              </a:ext>
            </a:extLst>
          </p:cNvPr>
          <p:cNvSpPr/>
          <p:nvPr/>
        </p:nvSpPr>
        <p:spPr>
          <a:xfrm>
            <a:off x="8240031" y="4545067"/>
            <a:ext cx="620871" cy="204717"/>
          </a:xfrm>
          <a:prstGeom prst="curvedUpArrow">
            <a:avLst>
              <a:gd name="adj1" fmla="val 25000"/>
              <a:gd name="adj2" fmla="val 98776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AEC2C4-59AE-4A03-9CBB-CCD11D241C09}"/>
              </a:ext>
            </a:extLst>
          </p:cNvPr>
          <p:cNvSpPr txBox="1"/>
          <p:nvPr/>
        </p:nvSpPr>
        <p:spPr>
          <a:xfrm>
            <a:off x="7769628" y="5402323"/>
            <a:ext cx="1364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Objetivo: Hackeo de la mente humana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C216B-604E-4B4F-B81C-25173E33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4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6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9267" y="1250656"/>
            <a:ext cx="820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"/>
                <a:cs typeface="Arial"/>
              </a:rPr>
              <a:t>La inteligencia artificial (IA) es la base a partir de la cual se imitan los procesos de inteligencia humana mediante la creación y la aplicación de algoritmos creados en un entorno dinámico de computación.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Definición de 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2DA86-260D-40FA-B2BD-684B2EBF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5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50" name="Picture 2" descr="Artificial Neural Network - an overview | ScienceDirect Topics">
            <a:extLst>
              <a:ext uri="{FF2B5EF4-FFF2-40B4-BE49-F238E27FC236}">
                <a16:creationId xmlns:a16="http://schemas.microsoft.com/office/drawing/2014/main" id="{4E117CFB-A51B-27C7-B8D3-EC3D665C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4617245" cy="2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60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Componentes de la IA</a:t>
            </a:r>
          </a:p>
        </p:txBody>
      </p:sp>
      <p:sp>
        <p:nvSpPr>
          <p:cNvPr id="1031" name="Slide Number Placeholder 1030">
            <a:extLst>
              <a:ext uri="{FF2B5EF4-FFF2-40B4-BE49-F238E27FC236}">
                <a16:creationId xmlns:a16="http://schemas.microsoft.com/office/drawing/2014/main" id="{6EC3A882-73E4-4227-8CDF-6CCB2B97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6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143ADF-89B9-02CF-7760-84F2AB2F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6" y="1371600"/>
            <a:ext cx="7707995" cy="4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6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9267" y="1250656"/>
            <a:ext cx="8205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Arial"/>
                <a:cs typeface="Arial"/>
              </a:rPr>
              <a:t>El Internet de las Cosas (</a:t>
            </a:r>
            <a:r>
              <a:rPr lang="es-ES" sz="2000" dirty="0" err="1">
                <a:latin typeface="Arial"/>
                <a:cs typeface="Arial"/>
              </a:rPr>
              <a:t>IoT</a:t>
            </a:r>
            <a:r>
              <a:rPr lang="es-ES" sz="2000" dirty="0">
                <a:latin typeface="Arial"/>
                <a:cs typeface="Arial"/>
              </a:rPr>
              <a:t> por sus siglas en inglés) es una </a:t>
            </a:r>
            <a:r>
              <a:rPr lang="es-ES" sz="2000" b="1" dirty="0">
                <a:latin typeface="Arial"/>
                <a:cs typeface="Arial"/>
              </a:rPr>
              <a:t>red de dispositivos</a:t>
            </a:r>
            <a:r>
              <a:rPr lang="es-ES" sz="2000" dirty="0">
                <a:latin typeface="Arial"/>
                <a:cs typeface="Arial"/>
              </a:rPr>
              <a:t> con capacidades computacionales, máquinas mecánicas y digitales, objetos, animales o personas que tienen </a:t>
            </a:r>
            <a:r>
              <a:rPr lang="es-ES" sz="2000" b="1" dirty="0">
                <a:latin typeface="Arial"/>
                <a:cs typeface="Arial"/>
              </a:rPr>
              <a:t>identificadores únicos</a:t>
            </a:r>
            <a:r>
              <a:rPr lang="es-ES" sz="2000" dirty="0">
                <a:latin typeface="Arial"/>
                <a:cs typeface="Arial"/>
              </a:rPr>
              <a:t> y la capacidad de transferir datos a través de una red, sin requerir de interacciones humanas.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Definición de </a:t>
            </a:r>
            <a:r>
              <a:rPr lang="es-ES" sz="2800" b="1" dirty="0" err="1">
                <a:latin typeface="Arial"/>
                <a:cs typeface="Arial"/>
              </a:rPr>
              <a:t>IoT</a:t>
            </a:r>
            <a:endParaRPr lang="es-ES" sz="2800" b="1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EA45D-E767-4C1B-9383-313314E5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39" y="2881872"/>
            <a:ext cx="4742120" cy="312670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2DA86-260D-40FA-B2BD-684B2EBF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7</a:t>
            </a:fld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7EB85D7-7950-4884-914C-A253AE06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02" y="1036498"/>
            <a:ext cx="1201016" cy="89619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AB0E54-054A-47E0-8449-C13CCAA1F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5" y="2334392"/>
            <a:ext cx="2276698" cy="1129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4861D-FAD3-495E-A8E9-804CE3A35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508" y="4895286"/>
            <a:ext cx="1837850" cy="11245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2068" y="452067"/>
            <a:ext cx="775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/>
                <a:cs typeface="Arial"/>
              </a:rPr>
              <a:t>Componentes del </a:t>
            </a:r>
            <a:r>
              <a:rPr lang="es-ES" sz="2800" b="1" dirty="0" err="1">
                <a:latin typeface="Arial"/>
                <a:cs typeface="Arial"/>
              </a:rPr>
              <a:t>IoT</a:t>
            </a:r>
            <a:endParaRPr lang="es-ES" sz="2800" b="1" dirty="0">
              <a:latin typeface="Arial"/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3E1FA8-EE1B-444D-9C0A-0C9DF5C8D2CC}"/>
              </a:ext>
            </a:extLst>
          </p:cNvPr>
          <p:cNvSpPr/>
          <p:nvPr/>
        </p:nvSpPr>
        <p:spPr>
          <a:xfrm>
            <a:off x="3521732" y="2534336"/>
            <a:ext cx="2117068" cy="17893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Internet </a:t>
            </a:r>
            <a:r>
              <a:rPr lang="es-MX" sz="2800" b="1" dirty="0" err="1">
                <a:solidFill>
                  <a:schemeClr val="tx1"/>
                </a:solidFill>
              </a:rPr>
              <a:t>of</a:t>
            </a:r>
            <a:r>
              <a:rPr lang="es-MX" sz="2800" b="1" dirty="0">
                <a:solidFill>
                  <a:schemeClr val="tx1"/>
                </a:solidFill>
              </a:rPr>
              <a:t> </a:t>
            </a:r>
            <a:r>
              <a:rPr lang="es-MX" sz="2800" b="1" dirty="0" err="1">
                <a:solidFill>
                  <a:schemeClr val="tx1"/>
                </a:solidFill>
              </a:rPr>
              <a:t>Things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BCB59-49AC-4ACE-9B2C-7A9DFB0E3A57}"/>
              </a:ext>
            </a:extLst>
          </p:cNvPr>
          <p:cNvSpPr txBox="1"/>
          <p:nvPr/>
        </p:nvSpPr>
        <p:spPr>
          <a:xfrm>
            <a:off x="249621" y="4114800"/>
            <a:ext cx="1952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Sensores Inteligentes </a:t>
            </a:r>
          </a:p>
          <a:p>
            <a:r>
              <a:rPr lang="es-MX" sz="2400" b="1" dirty="0"/>
              <a:t>(WSN)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E3A4E-32F7-47E6-95A2-AA3D6F27F0A8}"/>
              </a:ext>
            </a:extLst>
          </p:cNvPr>
          <p:cNvSpPr txBox="1"/>
          <p:nvPr/>
        </p:nvSpPr>
        <p:spPr>
          <a:xfrm>
            <a:off x="6693776" y="1656084"/>
            <a:ext cx="1807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Internet 2</a:t>
            </a:r>
          </a:p>
          <a:p>
            <a:r>
              <a:rPr lang="es-MX" sz="2400" b="1" dirty="0"/>
              <a:t>IPV6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A0DCD-1FDF-4407-93C4-F99380905041}"/>
              </a:ext>
            </a:extLst>
          </p:cNvPr>
          <p:cNvSpPr txBox="1"/>
          <p:nvPr/>
        </p:nvSpPr>
        <p:spPr>
          <a:xfrm>
            <a:off x="6680057" y="4114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Aplicaciones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59EBE99F-955B-4102-BE54-8ADE7B20C2E6}"/>
              </a:ext>
            </a:extLst>
          </p:cNvPr>
          <p:cNvSpPr/>
          <p:nvPr/>
        </p:nvSpPr>
        <p:spPr>
          <a:xfrm>
            <a:off x="152401" y="1149830"/>
            <a:ext cx="2777032" cy="143730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Cloud Computing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143E5A-A45D-4799-A5BC-131AA2E35495}"/>
              </a:ext>
            </a:extLst>
          </p:cNvPr>
          <p:cNvCxnSpPr>
            <a:cxnSpLocks/>
          </p:cNvCxnSpPr>
          <p:nvPr/>
        </p:nvCxnSpPr>
        <p:spPr>
          <a:xfrm>
            <a:off x="2764465" y="2158409"/>
            <a:ext cx="901443" cy="68048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237BC5-3EEE-4512-A01B-C66336E93E04}"/>
              </a:ext>
            </a:extLst>
          </p:cNvPr>
          <p:cNvCxnSpPr>
            <a:cxnSpLocks/>
          </p:cNvCxnSpPr>
          <p:nvPr/>
        </p:nvCxnSpPr>
        <p:spPr>
          <a:xfrm flipV="1">
            <a:off x="2470523" y="4231330"/>
            <a:ext cx="1195385" cy="61009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FD5602-CDB6-4AC6-8CDA-771AB711E570}"/>
              </a:ext>
            </a:extLst>
          </p:cNvPr>
          <p:cNvCxnSpPr>
            <a:cxnSpLocks/>
          </p:cNvCxnSpPr>
          <p:nvPr/>
        </p:nvCxnSpPr>
        <p:spPr>
          <a:xfrm flipH="1">
            <a:off x="5360574" y="2146060"/>
            <a:ext cx="1184737" cy="59649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63D8C6-8C3B-4C37-AF22-97F7E1876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428" y="4572000"/>
            <a:ext cx="2076164" cy="137927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996896E-21C8-4B90-8CCB-887365C50353}"/>
              </a:ext>
            </a:extLst>
          </p:cNvPr>
          <p:cNvCxnSpPr>
            <a:cxnSpLocks/>
          </p:cNvCxnSpPr>
          <p:nvPr/>
        </p:nvCxnSpPr>
        <p:spPr>
          <a:xfrm flipH="1" flipV="1">
            <a:off x="5390694" y="4231330"/>
            <a:ext cx="1137692" cy="73040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Slide Number Placeholder 1030">
            <a:extLst>
              <a:ext uri="{FF2B5EF4-FFF2-40B4-BE49-F238E27FC236}">
                <a16:creationId xmlns:a16="http://schemas.microsoft.com/office/drawing/2014/main" id="{6EC3A882-73E4-4227-8CDF-6CCB2B974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9647" y="74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2BA5A8-B2F0-504E-B48F-AC3B88F88B6F}" type="slidenum">
              <a:rPr lang="es-ES" smtClean="0">
                <a:solidFill>
                  <a:schemeClr val="bg1"/>
                </a:solidFill>
              </a:rPr>
              <a:pPr/>
              <a:t>8</a:t>
            </a:fld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1BB0D870-8B5C-42C9-B5BD-D4CEACAD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870"/>
          <a:stretch>
            <a:fillRect/>
          </a:stretch>
        </p:blipFill>
        <p:spPr bwMode="auto">
          <a:xfrm>
            <a:off x="6707981" y="2405079"/>
            <a:ext cx="1956362" cy="123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7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3733800"/>
            <a:ext cx="9144000" cy="10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4000" dirty="0" err="1">
                <a:ea typeface="宋体" pitchFamily="2" charset="-122"/>
              </a:rPr>
              <a:t>Aplicaciones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1B5F-87D0-4221-A64D-7892D277038C}" type="slidenum">
              <a:rPr lang="en-US" b="1" smtClean="0"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5850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</TotalTime>
  <Words>385</Words>
  <Application>Microsoft Office PowerPoint</Application>
  <PresentationFormat>On-screen Show (4:3)</PresentationFormat>
  <Paragraphs>122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Gulim</vt:lpstr>
      <vt:lpstr>宋体</vt:lpstr>
      <vt:lpstr>Arial</vt:lpstr>
      <vt:lpstr>Calibri</vt:lpstr>
      <vt:lpstr>Default Design</vt:lpstr>
      <vt:lpstr>Inteligencia Artificial + Internet of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Industria 4.0</vt:lpstr>
      <vt:lpstr>Industria 4.0</vt:lpstr>
      <vt:lpstr>Industria 5.0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ZigBee Security</dc:title>
  <dc:creator>Jesus</dc:creator>
  <cp:lastModifiedBy>JESUS HORACIO PACHECO RAMIREZ</cp:lastModifiedBy>
  <cp:revision>275</cp:revision>
  <dcterms:created xsi:type="dcterms:W3CDTF">2006-08-16T00:00:00Z</dcterms:created>
  <dcterms:modified xsi:type="dcterms:W3CDTF">2026-01-27T00:17:11Z</dcterms:modified>
</cp:coreProperties>
</file>