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1" r:id="rId12"/>
    <p:sldId id="425" r:id="rId13"/>
    <p:sldId id="417" r:id="rId14"/>
    <p:sldId id="374" r:id="rId15"/>
    <p:sldId id="424" r:id="rId16"/>
    <p:sldId id="401" r:id="rId17"/>
    <p:sldId id="4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FB8E-D45C-4C84-ACF0-EEE2712CDCB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FAC4-C5BF-49A6-B29B-4B34FD0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29BC-2E4D-7C6D-546F-D539AC7F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C5CBA-2ECD-7243-26AC-4001C6E94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A8932-255E-5C4B-4551-1218F4EA1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6C9E-CA3B-F90E-E246-B2E0196CB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7910C-002A-70C7-96F0-A02BDB117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4CAC1-2BFD-4C18-34A9-3DF3A55D8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A5A7A-1B50-2812-652E-044B30AED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2C80-A560-5A3A-A3A3-351553F5F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1D71-C935-A14A-5579-1CAB353E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AC407-E7D3-409F-FBAC-484E6FD5F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E7CC9-D862-8C4C-46F1-2DB9000EC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Tetranitrol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55579-BDC7-1F39-9DBB-086D9EBC0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B7E99-C0BF-A2AF-35A7-FC7A3167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38135-648A-9157-ADBD-AB9EE8338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99DB4-F181-2AB2-602A-F30425F06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8177-2B80-CA2C-EDCE-E636F34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11EDC-13C2-0DC4-387D-22C8B4A5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46443E-3C86-BADF-E2AF-F303810B2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D41FB-3939-9AF5-BE05-521D48109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A0746-BC7C-B579-DD5F-21EB3737E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DE38-4FCA-AB44-96EA-3ABF3D707B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1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ulse/getting-ready-5th-industrial-revolution-industry-50-christian-polo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/index.php?title=Experimento_de_la_cometa_de_Franklin&amp;action=edit&amp;redlink=1" TargetMode="External"/><Relationship Id="rId3" Type="http://schemas.openxmlformats.org/officeDocument/2006/relationships/hyperlink" Target="https://es.wikipedia.org/wiki/Tales_de_Mileto" TargetMode="External"/><Relationship Id="rId7" Type="http://schemas.openxmlformats.org/officeDocument/2006/relationships/hyperlink" Target="https://es.wikipedia.org/wiki/Benjamin_Frankli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Ole_Christensen_R%C3%B8mer" TargetMode="External"/><Relationship Id="rId5" Type="http://schemas.openxmlformats.org/officeDocument/2006/relationships/hyperlink" Target="https://es.wikipedia.org/wiki/William_Gilbert" TargetMode="External"/><Relationship Id="rId10" Type="http://schemas.openxmlformats.org/officeDocument/2006/relationships/hyperlink" Target="https://es.wikipedia.org/wiki/Ley_de_Coulomb" TargetMode="External"/><Relationship Id="rId4" Type="http://schemas.openxmlformats.org/officeDocument/2006/relationships/hyperlink" Target="https://es.wikipedia.org/wiki/%C3%81mbar" TargetMode="External"/><Relationship Id="rId9" Type="http://schemas.openxmlformats.org/officeDocument/2006/relationships/hyperlink" Target="https://es.wikipedia.org/wiki/Charles-Augustin_de_Coulom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ichael_Faraday" TargetMode="External"/><Relationship Id="rId3" Type="http://schemas.openxmlformats.org/officeDocument/2006/relationships/hyperlink" Target="https://es.wikipedia.org/wiki/Pierre-Simon_Laplace" TargetMode="External"/><Relationship Id="rId7" Type="http://schemas.openxmlformats.org/officeDocument/2006/relationships/hyperlink" Target="https://es.wikipedia.org/w/index.php?title=Regla_de_tornillo_de_mano_derecha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ndr%C3%A9-Marie_Amp%C3%A8re" TargetMode="External"/><Relationship Id="rId11" Type="http://schemas.openxmlformats.org/officeDocument/2006/relationships/hyperlink" Target="https://es.wikipedia.org/wiki/Telegraf%C3%ADa" TargetMode="External"/><Relationship Id="rId5" Type="http://schemas.openxmlformats.org/officeDocument/2006/relationships/hyperlink" Target="https://es.wikipedia.org/wiki/Alessandro_Volta" TargetMode="External"/><Relationship Id="rId10" Type="http://schemas.openxmlformats.org/officeDocument/2006/relationships/hyperlink" Target="https://es.wikipedia.org/wiki/Samuel_Morse" TargetMode="External"/><Relationship Id="rId4" Type="http://schemas.openxmlformats.org/officeDocument/2006/relationships/hyperlink" Target="https://es.wikipedia.org/wiki/Transformada_de_Laplace" TargetMode="External"/><Relationship Id="rId9" Type="http://schemas.openxmlformats.org/officeDocument/2006/relationships/hyperlink" Target="https://es.wikipedia.org/w/index.php?title=Ley_de_la_inducci%C3%B3n_de_Faraday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BM_Personal_Computer" TargetMode="External"/><Relationship Id="rId3" Type="http://schemas.openxmlformats.org/officeDocument/2006/relationships/hyperlink" Target="https://es.wikipedia.org/wiki/Pierre_Curie" TargetMode="External"/><Relationship Id="rId7" Type="http://schemas.openxmlformats.org/officeDocument/2006/relationships/hyperlink" Target="https://es.wikipedia.org/w/index.php?title=Emisi%C3%B3n_de_televisi%C3%B3n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Fusible" TargetMode="External"/><Relationship Id="rId5" Type="http://schemas.openxmlformats.org/officeDocument/2006/relationships/hyperlink" Target="https://es.wikipedia.org/wiki/Piezoelectricidad" TargetMode="External"/><Relationship Id="rId10" Type="http://schemas.openxmlformats.org/officeDocument/2006/relationships/hyperlink" Target="https://es.wikipedia.org/w/index.php?title=POWER2&amp;action=edit&amp;redlink=1" TargetMode="External"/><Relationship Id="rId4" Type="http://schemas.openxmlformats.org/officeDocument/2006/relationships/hyperlink" Target="https://es.wikipedia.org/wiki/Jacques_Curie" TargetMode="External"/><Relationship Id="rId9" Type="http://schemas.openxmlformats.org/officeDocument/2006/relationships/hyperlink" Target="https://es.wikipedia.org/wiki/HAAR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48056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593271"/>
            <a:ext cx="11303626" cy="2059000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Historia de la </a:t>
            </a:r>
            <a:r>
              <a:rPr lang="en-US" sz="4000" dirty="0" err="1">
                <a:solidFill>
                  <a:schemeClr val="tx1"/>
                </a:solidFill>
              </a:rPr>
              <a:t>ingeniería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C3FE8-B583-4685-9458-1A346DAC1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1985679"/>
            <a:ext cx="10965142" cy="4848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6218E-DDBB-E511-F08B-AA7A915FF122}"/>
              </a:ext>
            </a:extLst>
          </p:cNvPr>
          <p:cNvSpPr txBox="1"/>
          <p:nvPr/>
        </p:nvSpPr>
        <p:spPr>
          <a:xfrm>
            <a:off x="286870" y="5340148"/>
            <a:ext cx="338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2021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Apoapsis altitude: 832,000 km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0425A-553C-93B2-DAF4-1BBDD57E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085" y="1427768"/>
            <a:ext cx="6371628" cy="42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21771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(Rev. industrial)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17C6F-F6FF-4E9D-9020-65DB236E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52122"/>
              </p:ext>
            </p:extLst>
          </p:nvPr>
        </p:nvGraphicFramePr>
        <p:xfrm>
          <a:off x="188326" y="2038686"/>
          <a:ext cx="11807686" cy="299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843">
                  <a:extLst>
                    <a:ext uri="{9D8B030D-6E8A-4147-A177-3AD203B41FA5}">
                      <a16:colId xmlns:a16="http://schemas.microsoft.com/office/drawing/2014/main" val="3507180685"/>
                    </a:ext>
                  </a:extLst>
                </a:gridCol>
                <a:gridCol w="5903843">
                  <a:extLst>
                    <a:ext uri="{9D8B030D-6E8A-4147-A177-3AD203B41FA5}">
                      <a16:colId xmlns:a16="http://schemas.microsoft.com/office/drawing/2014/main" val="3151485775"/>
                    </a:ext>
                  </a:extLst>
                </a:gridCol>
              </a:tblGrid>
              <a:tr h="555203">
                <a:tc>
                  <a:txBody>
                    <a:bodyPr/>
                    <a:lstStyle/>
                    <a:p>
                      <a:r>
                        <a:rPr lang="en-US" dirty="0" err="1"/>
                        <a:t>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5733"/>
                  </a:ext>
                </a:extLst>
              </a:tr>
              <a:tr h="607772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1765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Máquina de vapor, industria textil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06324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Motor eléctrico, líneas de ensamble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79145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1969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Microcontrolador, PLCs,  Automatización de líneas de producción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908008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~2010 -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effectLst/>
                        </a:rPr>
                        <a:t>Sistemas ciberfísicos, IoT, Cloud Computing, Inteligencia Artificial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78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1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EC35-410F-4314-4D08-6070FF54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54F1D-3EDC-7C34-A0BC-6C8FFBF73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1AD78C-654A-F7B2-D716-90755C3213F9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4EF8B0-532E-5185-0F12-91FA163C7E5B}"/>
              </a:ext>
            </a:extLst>
          </p:cNvPr>
          <p:cNvSpPr/>
          <p:nvPr/>
        </p:nvSpPr>
        <p:spPr>
          <a:xfrm>
            <a:off x="5739493" y="5015455"/>
            <a:ext cx="1108553" cy="8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4A527-A3A9-CAC3-8C1F-915C1CE6EE65}"/>
              </a:ext>
            </a:extLst>
          </p:cNvPr>
          <p:cNvSpPr txBox="1"/>
          <p:nvPr/>
        </p:nvSpPr>
        <p:spPr>
          <a:xfrm>
            <a:off x="1638300" y="626707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Evolución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la Industria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A2EDF50-C1E9-B95F-F463-A38C2D4B7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23813"/>
            <a:ext cx="2133600" cy="365125"/>
          </a:xfrm>
        </p:spPr>
        <p:txBody>
          <a:bodyPr/>
          <a:lstStyle/>
          <a:p>
            <a:fld id="{212C1B5F-87D0-4221-A64D-7892D277038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73C6E-DFC2-E3DC-D503-AC3B7FE9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766" y="2466168"/>
            <a:ext cx="9002268" cy="2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96B0E-7558-D786-33F9-751E5A6C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1285F6-E2AE-A00E-90A0-FAFE4C2D66C0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982E16-33A7-2034-343E-6861DF44CBF9}"/>
              </a:ext>
            </a:extLst>
          </p:cNvPr>
          <p:cNvSpPr/>
          <p:nvPr/>
        </p:nvSpPr>
        <p:spPr>
          <a:xfrm>
            <a:off x="5739493" y="5015455"/>
            <a:ext cx="1108553" cy="8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AF9D8-EDA2-1F98-39ED-912A90FC4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1AD8C-8DE7-71D9-776F-7C746276DB74}"/>
              </a:ext>
            </a:extLst>
          </p:cNvPr>
          <p:cNvSpPr txBox="1"/>
          <p:nvPr/>
        </p:nvSpPr>
        <p:spPr>
          <a:xfrm>
            <a:off x="354563" y="533401"/>
            <a:ext cx="11457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Definición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formal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Industria 4.0 es la cuarta revolución industrial, caracterizada por la integración de sistemas ciberfísicos, el Internet de las Cosas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tecnologías avanzadas como la inteligencia artificial, el análisis de grandes volúmenes de datos (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data) y la robótica, con el objetivo de crear sistemas inteligentes, automatizados e interconectados que transforman la manufactura y las cadenas de suministro en ecosistemas eficientes, adaptativos y sostenibles.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la Industria 4.0: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la eficiencia y la productividad.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personalización y flexibilidad en los procesos.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los costos operativos.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la toma de decisiones mediante el análisis de datos.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innovación y ventaja competitiva.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308E24A-F501-33BC-72AD-C1C9EF207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23813"/>
            <a:ext cx="2133600" cy="365125"/>
          </a:xfrm>
        </p:spPr>
        <p:txBody>
          <a:bodyPr/>
          <a:lstStyle/>
          <a:p>
            <a:fld id="{212C1B5F-87D0-4221-A64D-7892D27703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7322A-D6A1-AD13-AC98-A15AA68E4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31219" r="15448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9D9AF82A-1F48-4253-83D9-758F7DC2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l="7822" r="12203" b="3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7264B3-9362-4837-A2B1-E0F86FC4B3CB}"/>
              </a:ext>
            </a:extLst>
          </p:cNvPr>
          <p:cNvSpPr txBox="1"/>
          <p:nvPr/>
        </p:nvSpPr>
        <p:spPr>
          <a:xfrm>
            <a:off x="414040" y="376461"/>
            <a:ext cx="1014426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 dirty="0" err="1">
                <a:latin typeface="+mj-lt"/>
                <a:ea typeface="+mj-ea"/>
                <a:cs typeface="+mj-cs"/>
              </a:rPr>
              <a:t>Elementos</a:t>
            </a:r>
            <a:r>
              <a:rPr lang="en-US" sz="2800" b="0" kern="1200" cap="all" dirty="0">
                <a:latin typeface="+mj-lt"/>
                <a:ea typeface="+mj-ea"/>
                <a:cs typeface="+mj-cs"/>
              </a:rPr>
              <a:t> Clave </a:t>
            </a:r>
            <a:r>
              <a:rPr lang="en-US" sz="2800" b="0" kern="1200" cap="all" dirty="0" err="1">
                <a:latin typeface="+mj-lt"/>
                <a:ea typeface="+mj-ea"/>
                <a:cs typeface="+mj-cs"/>
              </a:rPr>
              <a:t>en</a:t>
            </a:r>
            <a:r>
              <a:rPr lang="en-US" sz="2800" b="0" kern="1200" cap="all" dirty="0">
                <a:latin typeface="+mj-lt"/>
                <a:ea typeface="+mj-ea"/>
                <a:cs typeface="+mj-cs"/>
              </a:rPr>
              <a:t> la i4.0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800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BDFBB-A23A-7EF7-171C-91EA2517C85B}"/>
              </a:ext>
            </a:extLst>
          </p:cNvPr>
          <p:cNvSpPr txBox="1"/>
          <p:nvPr/>
        </p:nvSpPr>
        <p:spPr>
          <a:xfrm>
            <a:off x="270589" y="1390261"/>
            <a:ext cx="5691672" cy="5243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and IoT.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Data and Analytics: Insights from massive datasets.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and machine learning for automation.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Cyber-physical systems.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 computing.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Additive manufacturing (3D printing).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Robotics: Advanced automation.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Cybersecurity: Protecting connected systems.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Augmented Reality (AR): Enhancing operations.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5G Networks: Enabling fast and reliable communication.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ED003F0-564C-8E4B-8BDD-28459CB65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8300" y="5951811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212C1B5F-87D0-4221-A64D-7892D277038C}" type="slidenum">
              <a:rPr lang="en-US" sz="9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FD0AD-0434-3D48-B6D8-9BAAF9BCC4DE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24553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8ADF-2B7D-FBA1-0EB4-72186942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693D22-5A00-5F08-A84B-5B9C0572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7C3A50-AB3A-1B9F-3615-F41C89DC19AF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F8E2CF-0CE0-873D-AF02-0084F80A66BA}"/>
              </a:ext>
            </a:extLst>
          </p:cNvPr>
          <p:cNvSpPr/>
          <p:nvPr/>
        </p:nvSpPr>
        <p:spPr>
          <a:xfrm>
            <a:off x="5739493" y="5015455"/>
            <a:ext cx="1108553" cy="8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BC103-63C1-F16B-1F66-7DD907DEC571}"/>
              </a:ext>
            </a:extLst>
          </p:cNvPr>
          <p:cNvSpPr txBox="1"/>
          <p:nvPr/>
        </p:nvSpPr>
        <p:spPr>
          <a:xfrm>
            <a:off x="1676400" y="40496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Aplicación de la I4.0 en granjas</a:t>
            </a:r>
          </a:p>
          <a:p>
            <a:pPr algn="ctr"/>
            <a:endParaRPr lang="es-ES" sz="24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2C1E21-5B16-9B05-E80B-FA2009214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23813"/>
            <a:ext cx="2133600" cy="365125"/>
          </a:xfrm>
        </p:spPr>
        <p:txBody>
          <a:bodyPr/>
          <a:lstStyle/>
          <a:p>
            <a:fld id="{212C1B5F-87D0-4221-A64D-7892D277038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829EC-6290-4EF9-F697-B13C48E4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33470"/>
            <a:ext cx="7462449" cy="27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7388-FE22-595A-955A-17490430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EA3FB-B1FC-B622-0366-22AA1632A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D60930-088D-3B1E-CAE5-F8A2FE49038A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65D3FB-529C-144F-6765-3C46FB7FA247}"/>
              </a:ext>
            </a:extLst>
          </p:cNvPr>
          <p:cNvSpPr/>
          <p:nvPr/>
        </p:nvSpPr>
        <p:spPr>
          <a:xfrm>
            <a:off x="5739493" y="5015455"/>
            <a:ext cx="1108553" cy="8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7F017F-A801-3C96-0517-A470914452A6}"/>
              </a:ext>
            </a:extLst>
          </p:cNvPr>
          <p:cNvSpPr txBox="1"/>
          <p:nvPr/>
        </p:nvSpPr>
        <p:spPr>
          <a:xfrm>
            <a:off x="1676400" y="464433"/>
            <a:ext cx="8839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Industria 5.0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EE4FE75-67C6-2EE2-8DA9-DAC90E838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23813"/>
            <a:ext cx="2133600" cy="365125"/>
          </a:xfrm>
        </p:spPr>
        <p:txBody>
          <a:bodyPr/>
          <a:lstStyle/>
          <a:p>
            <a:fld id="{212C1B5F-87D0-4221-A64D-7892D277038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Getting Ready For The 5th Industrial Revolution or “Industry 5.0”">
            <a:extLst>
              <a:ext uri="{FF2B5EF4-FFF2-40B4-BE49-F238E27FC236}">
                <a16:creationId xmlns:a16="http://schemas.microsoft.com/office/drawing/2014/main" id="{FCAC6180-C6BF-BF4A-8D36-B19062D2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18458"/>
            <a:ext cx="90011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22C0F-DDFD-06E3-5971-B52494258F79}"/>
              </a:ext>
            </a:extLst>
          </p:cNvPr>
          <p:cNvSpPr txBox="1"/>
          <p:nvPr/>
        </p:nvSpPr>
        <p:spPr>
          <a:xfrm>
            <a:off x="3038045" y="6372294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/>
              <a:t>Polo, C.</a:t>
            </a:r>
            <a:r>
              <a:rPr lang="en-US" sz="1000" dirty="0"/>
              <a:t> (n.d.). </a:t>
            </a:r>
            <a:r>
              <a:rPr lang="en-US" sz="1000" i="1" dirty="0"/>
              <a:t>Getting ready for the 5th industrial revolution: Industry 5.0</a:t>
            </a:r>
            <a:r>
              <a:rPr lang="en-US" sz="1000" dirty="0"/>
              <a:t>. LinkedIn. Retrieved December 3, 2024, from </a:t>
            </a:r>
            <a:r>
              <a:rPr lang="en-US" sz="1000" dirty="0">
                <a:hlinkClick r:id="rId5"/>
              </a:rPr>
              <a:t>https://www.linkedin.com/pulse/getting-ready-5th-industrial-revolution-industry-50-christian-polo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54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FE34D-DE9D-A0EE-B748-276B5D23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B6FB4-2664-170A-AF88-530437ECE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ECAAC-9B45-ABCD-431A-8E71527D194D}"/>
              </a:ext>
            </a:extLst>
          </p:cNvPr>
          <p:cNvSpPr txBox="1"/>
          <p:nvPr/>
        </p:nvSpPr>
        <p:spPr>
          <a:xfrm>
            <a:off x="7519332" y="6899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948676-9BB5-049B-0939-A007531270EA}"/>
              </a:ext>
            </a:extLst>
          </p:cNvPr>
          <p:cNvSpPr/>
          <p:nvPr/>
        </p:nvSpPr>
        <p:spPr>
          <a:xfrm>
            <a:off x="5739493" y="5015455"/>
            <a:ext cx="1108553" cy="8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E592D-FA66-A82C-DA1E-B2BA9AC82B31}"/>
              </a:ext>
            </a:extLst>
          </p:cNvPr>
          <p:cNvSpPr txBox="1"/>
          <p:nvPr/>
        </p:nvSpPr>
        <p:spPr>
          <a:xfrm>
            <a:off x="1676400" y="464433"/>
            <a:ext cx="8839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Industria 5.0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2D0A7F-08E1-18F9-91E6-56F0E437F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23813"/>
            <a:ext cx="2133600" cy="365125"/>
          </a:xfrm>
        </p:spPr>
        <p:txBody>
          <a:bodyPr/>
          <a:lstStyle/>
          <a:p>
            <a:fld id="{212C1B5F-87D0-4221-A64D-7892D277038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0990C-824A-1F4A-E1F9-FC1FE7A8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71600"/>
            <a:ext cx="9144000" cy="46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17C6F-F6FF-4E9D-9020-65DB236E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43217"/>
              </p:ext>
            </p:extLst>
          </p:nvPr>
        </p:nvGraphicFramePr>
        <p:xfrm>
          <a:off x="106017" y="1985678"/>
          <a:ext cx="11807686" cy="485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843">
                  <a:extLst>
                    <a:ext uri="{9D8B030D-6E8A-4147-A177-3AD203B41FA5}">
                      <a16:colId xmlns:a16="http://schemas.microsoft.com/office/drawing/2014/main" val="3507180685"/>
                    </a:ext>
                  </a:extLst>
                </a:gridCol>
                <a:gridCol w="5903843">
                  <a:extLst>
                    <a:ext uri="{9D8B030D-6E8A-4147-A177-3AD203B41FA5}">
                      <a16:colId xmlns:a16="http://schemas.microsoft.com/office/drawing/2014/main" val="3151485775"/>
                    </a:ext>
                  </a:extLst>
                </a:gridCol>
              </a:tblGrid>
              <a:tr h="555203">
                <a:tc>
                  <a:txBody>
                    <a:bodyPr/>
                    <a:lstStyle/>
                    <a:p>
                      <a:r>
                        <a:rPr lang="en-US" dirty="0" err="1"/>
                        <a:t>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5733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600 A.C.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tooltip="Tales de Milet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Tales de Mileto</a:t>
                      </a:r>
                      <a:r>
                        <a:rPr lang="es-E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descubrió la electricidad estática frotando la piel sobre sustancias como el 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4" tooltip="Ámba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ámbar</a:t>
                      </a:r>
                      <a:r>
                        <a:rPr lang="es-E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06324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5" tooltip="William Gilber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William Gilbert</a:t>
                      </a:r>
                      <a:r>
                        <a:rPr lang="es-E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científico inglés, asimila la Tierra a un gran imán, explicando los polos Norte y Sur.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79145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 Inglaterra, el término "electricidad" se usa en la trilogía «gravedad, magnetismo, electricidad» de los cuales Isaac Newton es matemático-filósofo.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908008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6" tooltip="Ole Christensen Røm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Ole Christensen Rømer</a:t>
                      </a:r>
                      <a:r>
                        <a:rPr lang="es-E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evalúa la velocidad de la luz en el Observatorio de París.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786943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7" tooltip="Benjamin Frankli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Benjamin Franklin</a:t>
                      </a:r>
                      <a:r>
                        <a:rPr lang="es-E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8" tooltip="Experimento de la cometa de Franklin (aún no redactado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inventa el pararrayos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s-ES" u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19162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9" tooltip="Charles-Augustin de Coulomb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Charles-Augustin de Coulomb</a:t>
                      </a:r>
                      <a:r>
                        <a:rPr lang="fr-FR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físico francés, formula y publica la </a:t>
                      </a:r>
                      <a:r>
                        <a:rPr lang="fr-FR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10" tooltip="Ley de Coulomb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ley de Coulomb</a:t>
                      </a:r>
                      <a:r>
                        <a:rPr lang="fr-FR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en su artículo </a:t>
                      </a:r>
                      <a:r>
                        <a:rPr lang="fr-FR" i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Premier Mémoire sur l’Électricité et le Magnétisme</a:t>
                      </a:r>
                      <a:r>
                        <a:rPr lang="fr-FR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9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3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17C6F-F6FF-4E9D-9020-65DB236E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90072"/>
              </p:ext>
            </p:extLst>
          </p:nvPr>
        </p:nvGraphicFramePr>
        <p:xfrm>
          <a:off x="106017" y="1985678"/>
          <a:ext cx="11807686" cy="468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843">
                  <a:extLst>
                    <a:ext uri="{9D8B030D-6E8A-4147-A177-3AD203B41FA5}">
                      <a16:colId xmlns:a16="http://schemas.microsoft.com/office/drawing/2014/main" val="3507180685"/>
                    </a:ext>
                  </a:extLst>
                </a:gridCol>
                <a:gridCol w="5903843">
                  <a:extLst>
                    <a:ext uri="{9D8B030D-6E8A-4147-A177-3AD203B41FA5}">
                      <a16:colId xmlns:a16="http://schemas.microsoft.com/office/drawing/2014/main" val="3151485775"/>
                    </a:ext>
                  </a:extLst>
                </a:gridCol>
              </a:tblGrid>
              <a:tr h="555203">
                <a:tc>
                  <a:txBody>
                    <a:bodyPr/>
                    <a:lstStyle/>
                    <a:p>
                      <a:r>
                        <a:rPr lang="en-US" dirty="0" err="1"/>
                        <a:t>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5733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tooltip="Pierre-Simon Lapla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Pierre-Simon Laplace</a:t>
                      </a:r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matemático francés, desarrolla la 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4" tooltip="Transformada de Lapla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transformada de Laplace</a:t>
                      </a:r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para transformar una ecuación diferencial lineal en una ecuación algebraica.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06324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5" tooltip="Alessandro Volt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Alessandro Volta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físico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italiano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inventa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la </a:t>
                      </a:r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batería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79145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6" tooltip="André-Marie Ampèr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André-Marie Ampère</a:t>
                      </a:r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físico francés, una semana después del descubrimiento de Ørsted, publica su ley. También propone la 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7" tooltip="Regla de tornillo de mano derecha (aún no redactado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regla de tornillo de mano derecha</a:t>
                      </a:r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908008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8" tooltip="Michael Faraday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Michael Faraday</a:t>
                      </a:r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físico inglés, publica la </a:t>
                      </a:r>
                      <a:r>
                        <a:rPr lang="es-ES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9" tooltip="Ley de la inducción de Faraday (aún no redactado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ley de la inducción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786943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u="none" strike="noStrike" dirty="0">
                          <a:solidFill>
                            <a:schemeClr val="tx1"/>
                          </a:solidFill>
                          <a:effectLst/>
                          <a:hlinkClick r:id="rId10" tooltip="Samuel Mors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Samuel Morse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effectLst/>
                        </a:rPr>
                        <a:t>, inventor estadounidense, desarrolla la </a:t>
                      </a:r>
                      <a:r>
                        <a:rPr lang="es-ES" u="none" strike="noStrike" dirty="0">
                          <a:solidFill>
                            <a:schemeClr val="tx1"/>
                          </a:solidFill>
                          <a:effectLst/>
                          <a:hlinkClick r:id="rId11" tooltip="Telegrafí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telegrafía</a:t>
                      </a:r>
                      <a:endParaRPr lang="es-E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19162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1877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effectLst/>
                        </a:rPr>
                        <a:t>Primer alumbrado público en París, Francia.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9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48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17C6F-F6FF-4E9D-9020-65DB236E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45408"/>
              </p:ext>
            </p:extLst>
          </p:nvPr>
        </p:nvGraphicFramePr>
        <p:xfrm>
          <a:off x="106017" y="1985678"/>
          <a:ext cx="11807686" cy="4056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843">
                  <a:extLst>
                    <a:ext uri="{9D8B030D-6E8A-4147-A177-3AD203B41FA5}">
                      <a16:colId xmlns:a16="http://schemas.microsoft.com/office/drawing/2014/main" val="3507180685"/>
                    </a:ext>
                  </a:extLst>
                </a:gridCol>
                <a:gridCol w="5903843">
                  <a:extLst>
                    <a:ext uri="{9D8B030D-6E8A-4147-A177-3AD203B41FA5}">
                      <a16:colId xmlns:a16="http://schemas.microsoft.com/office/drawing/2014/main" val="3151485775"/>
                    </a:ext>
                  </a:extLst>
                </a:gridCol>
              </a:tblGrid>
              <a:tr h="555203">
                <a:tc>
                  <a:txBody>
                    <a:bodyPr/>
                    <a:lstStyle/>
                    <a:p>
                      <a:r>
                        <a:rPr lang="en-US" dirty="0" err="1"/>
                        <a:t>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5733"/>
                  </a:ext>
                </a:extLst>
              </a:tr>
              <a:tr h="607772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u="none" strike="noStrike" dirty="0">
                          <a:solidFill>
                            <a:srgbClr val="0B0080"/>
                          </a:solidFill>
                          <a:effectLst/>
                          <a:hlinkClick r:id="rId3" tooltip="Pierre Curie"/>
                        </a:rPr>
                        <a:t>Pierre Curie</a:t>
                      </a:r>
                      <a:r>
                        <a:rPr lang="es-ES" b="1" dirty="0">
                          <a:effectLst/>
                        </a:rPr>
                        <a:t> y </a:t>
                      </a:r>
                      <a:r>
                        <a:rPr lang="es-ES" b="1" u="none" strike="noStrike" dirty="0">
                          <a:solidFill>
                            <a:srgbClr val="0B0080"/>
                          </a:solidFill>
                          <a:effectLst/>
                          <a:hlinkClick r:id="rId4" tooltip="Jacques Curie"/>
                        </a:rPr>
                        <a:t>Jacques Curie</a:t>
                      </a:r>
                      <a:r>
                        <a:rPr lang="es-ES" b="1" dirty="0">
                          <a:effectLst/>
                        </a:rPr>
                        <a:t>, físicos franceses, descubren la </a:t>
                      </a:r>
                      <a:r>
                        <a:rPr lang="es-ES" b="1" u="none" strike="noStrike" dirty="0">
                          <a:solidFill>
                            <a:srgbClr val="0B0080"/>
                          </a:solidFill>
                          <a:effectLst/>
                          <a:hlinkClick r:id="rId5" tooltip="Piezoelectricidad"/>
                        </a:rPr>
                        <a:t>piezoelectricidad</a:t>
                      </a:r>
                      <a:endParaRPr lang="es-ES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06324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1890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Thomas Alva Edison inventa el </a:t>
                      </a:r>
                      <a:r>
                        <a:rPr lang="es-ES" b="1" u="none" strike="noStrike" dirty="0">
                          <a:solidFill>
                            <a:srgbClr val="0B0080"/>
                          </a:solidFill>
                          <a:effectLst/>
                          <a:hlinkClick r:id="rId6" tooltip="Fusible"/>
                        </a:rPr>
                        <a:t>fusible</a:t>
                      </a:r>
                      <a:r>
                        <a:rPr lang="es-ES" b="1" dirty="0"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79145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Primera </a:t>
                      </a:r>
                      <a:r>
                        <a:rPr lang="es-ES" b="1" u="none" strike="noStrike" dirty="0">
                          <a:solidFill>
                            <a:srgbClr val="A55858"/>
                          </a:solidFill>
                          <a:effectLst/>
                          <a:hlinkClick r:id="rId7" tooltip="Emisión de televisión (aún no redactado)"/>
                        </a:rPr>
                        <a:t>emisión de televisión</a:t>
                      </a:r>
                      <a:r>
                        <a:rPr lang="es-ES" b="1" dirty="0">
                          <a:effectLst/>
                        </a:rPr>
                        <a:t> experimental en Estados Unidos.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908008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1981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u="none" strike="noStrike" dirty="0">
                          <a:solidFill>
                            <a:srgbClr val="0B0080"/>
                          </a:solidFill>
                          <a:effectLst/>
                          <a:hlinkClick r:id="rId8" tooltip="IBM Personal Computer"/>
                        </a:rPr>
                        <a:t>IBM Personal Computer</a:t>
                      </a:r>
                      <a:r>
                        <a:rPr lang="it-IT" b="1" dirty="0">
                          <a:effectLst/>
                        </a:rPr>
                        <a:t> (8088 processor)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786943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</a:rPr>
                        <a:t>Dispositivo</a:t>
                      </a:r>
                      <a:r>
                        <a:rPr lang="en-US" b="1" dirty="0">
                          <a:effectLst/>
                        </a:rPr>
                        <a:t> de control de </a:t>
                      </a:r>
                      <a:r>
                        <a:rPr lang="en-US" b="1" dirty="0" err="1">
                          <a:effectLst/>
                        </a:rPr>
                        <a:t>clima</a:t>
                      </a:r>
                      <a:r>
                        <a:rPr lang="en-US" b="1" dirty="0">
                          <a:effectLst/>
                        </a:rPr>
                        <a:t> / </a:t>
                      </a:r>
                      <a:r>
                        <a:rPr lang="en-US" b="1" u="none" strike="noStrike" dirty="0">
                          <a:solidFill>
                            <a:srgbClr val="0B0080"/>
                          </a:solidFill>
                          <a:effectLst/>
                          <a:hlinkClick r:id="rId9" tooltip="HAARP"/>
                        </a:rPr>
                        <a:t>HAARP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19162"/>
                  </a:ext>
                </a:extLst>
              </a:tr>
              <a:tr h="555203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1996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 u="none" strike="noStrike" dirty="0">
                          <a:solidFill>
                            <a:srgbClr val="A55858"/>
                          </a:solidFill>
                          <a:effectLst/>
                          <a:hlinkClick r:id="rId10" tooltip="POWER2 (aún no redactado)"/>
                        </a:rPr>
                        <a:t>Procesador P2SC</a:t>
                      </a:r>
                      <a:r>
                        <a:rPr lang="es-ES" b="1" dirty="0">
                          <a:effectLst/>
                        </a:rPr>
                        <a:t> (15 millones de transistores)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9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66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stonehenge">
            <a:extLst>
              <a:ext uri="{FF2B5EF4-FFF2-40B4-BE49-F238E27FC236}">
                <a16:creationId xmlns:a16="http://schemas.microsoft.com/office/drawing/2014/main" id="{9BC2D5A1-38F9-43EB-A8F6-3F2244EF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7" y="1097516"/>
            <a:ext cx="5846152" cy="33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rÃ¡mides">
            <a:extLst>
              <a:ext uri="{FF2B5EF4-FFF2-40B4-BE49-F238E27FC236}">
                <a16:creationId xmlns:a16="http://schemas.microsoft.com/office/drawing/2014/main" id="{8E3F603B-E9A2-4330-8E8A-19A15CC2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03" y="3110988"/>
            <a:ext cx="5620518" cy="37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964763-0C61-4DC3-9557-6F3987A82F6C}"/>
              </a:ext>
            </a:extLst>
          </p:cNvPr>
          <p:cNvSpPr txBox="1"/>
          <p:nvPr/>
        </p:nvSpPr>
        <p:spPr>
          <a:xfrm>
            <a:off x="88932" y="4449310"/>
            <a:ext cx="489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3000 AC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25 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93296-0ADB-4FE0-B2A4-328798404508}"/>
              </a:ext>
            </a:extLst>
          </p:cNvPr>
          <p:cNvSpPr txBox="1"/>
          <p:nvPr/>
        </p:nvSpPr>
        <p:spPr>
          <a:xfrm>
            <a:off x="8948809" y="1910659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2600 AC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5.9 </a:t>
            </a:r>
            <a:r>
              <a:rPr lang="en-US" sz="2400" b="1" dirty="0" err="1">
                <a:solidFill>
                  <a:schemeClr val="bg1"/>
                </a:solidFill>
              </a:rPr>
              <a:t>Millones</a:t>
            </a:r>
            <a:r>
              <a:rPr lang="en-US" sz="2400" b="1" dirty="0">
                <a:solidFill>
                  <a:schemeClr val="bg1"/>
                </a:solidFill>
              </a:rPr>
              <a:t> Ton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136 m alto</a:t>
            </a:r>
          </a:p>
        </p:txBody>
      </p:sp>
    </p:spTree>
    <p:extLst>
      <p:ext uri="{BB962C8B-B14F-4D97-AF65-F5344CB8AC3E}">
        <p14:creationId xmlns:p14="http://schemas.microsoft.com/office/powerpoint/2010/main" val="14405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64763-0C61-4DC3-9557-6F3987A82F6C}"/>
              </a:ext>
            </a:extLst>
          </p:cNvPr>
          <p:cNvSpPr txBox="1"/>
          <p:nvPr/>
        </p:nvSpPr>
        <p:spPr>
          <a:xfrm>
            <a:off x="88932" y="4449310"/>
            <a:ext cx="489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500 AC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21200 km de largo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93296-0ADB-4FE0-B2A4-328798404508}"/>
              </a:ext>
            </a:extLst>
          </p:cNvPr>
          <p:cNvSpPr txBox="1"/>
          <p:nvPr/>
        </p:nvSpPr>
        <p:spPr>
          <a:xfrm>
            <a:off x="8948809" y="1910659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1937 DC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2.7 Km largo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67 m alto</a:t>
            </a:r>
          </a:p>
        </p:txBody>
      </p:sp>
      <p:pic>
        <p:nvPicPr>
          <p:cNvPr id="2050" name="Picture 2" descr="Image result for muralla china">
            <a:extLst>
              <a:ext uri="{FF2B5EF4-FFF2-40B4-BE49-F238E27FC236}">
                <a16:creationId xmlns:a16="http://schemas.microsoft.com/office/drawing/2014/main" id="{5FFBF280-8E19-487C-9D92-02BFB48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" y="1162194"/>
            <a:ext cx="4969701" cy="33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olden gate bridge">
            <a:extLst>
              <a:ext uri="{FF2B5EF4-FFF2-40B4-BE49-F238E27FC236}">
                <a16:creationId xmlns:a16="http://schemas.microsoft.com/office/drawing/2014/main" id="{B3E4D0C5-33E5-4CBD-9784-D70A8DAD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5" y="3344408"/>
            <a:ext cx="5993575" cy="3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Image result for estaciÃ³n espacial internacional aÃ±o de construcciÃ³n">
            <a:extLst>
              <a:ext uri="{FF2B5EF4-FFF2-40B4-BE49-F238E27FC236}">
                <a16:creationId xmlns:a16="http://schemas.microsoft.com/office/drawing/2014/main" id="{D879A894-2EDE-4E36-9E55-508108DE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10" y="2551089"/>
            <a:ext cx="5875540" cy="33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240719-2F29-4E8A-95BC-3731AC787B01}"/>
              </a:ext>
            </a:extLst>
          </p:cNvPr>
          <p:cNvSpPr txBox="1"/>
          <p:nvPr/>
        </p:nvSpPr>
        <p:spPr>
          <a:xfrm>
            <a:off x="5972899" y="5848773"/>
            <a:ext cx="489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1998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330-435 km SNM</a:t>
            </a:r>
          </a:p>
        </p:txBody>
      </p:sp>
      <p:pic>
        <p:nvPicPr>
          <p:cNvPr id="3078" name="Picture 6" descr="Image result for telescopio hubble aÃ±o de construcciÃ³n">
            <a:extLst>
              <a:ext uri="{FF2B5EF4-FFF2-40B4-BE49-F238E27FC236}">
                <a16:creationId xmlns:a16="http://schemas.microsoft.com/office/drawing/2014/main" id="{4860A922-972C-4216-9A35-6B1CAA74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" y="1422376"/>
            <a:ext cx="4887644" cy="28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157EB4-9080-4F57-B4EB-C0555933EA1B}"/>
              </a:ext>
            </a:extLst>
          </p:cNvPr>
          <p:cNvSpPr txBox="1"/>
          <p:nvPr/>
        </p:nvSpPr>
        <p:spPr>
          <a:xfrm>
            <a:off x="345538" y="4309468"/>
            <a:ext cx="489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1990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575 km SNM</a:t>
            </a:r>
          </a:p>
        </p:txBody>
      </p:sp>
    </p:spTree>
    <p:extLst>
      <p:ext uri="{BB962C8B-B14F-4D97-AF65-F5344CB8AC3E}">
        <p14:creationId xmlns:p14="http://schemas.microsoft.com/office/powerpoint/2010/main" val="40387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Línea de tiempo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6218E-DDBB-E511-F08B-AA7A915FF122}"/>
              </a:ext>
            </a:extLst>
          </p:cNvPr>
          <p:cNvSpPr txBox="1"/>
          <p:nvPr/>
        </p:nvSpPr>
        <p:spPr>
          <a:xfrm>
            <a:off x="591671" y="5546773"/>
            <a:ext cx="2949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2002</a:t>
            </a:r>
          </a:p>
        </p:txBody>
      </p:sp>
      <p:pic>
        <p:nvPicPr>
          <p:cNvPr id="1026" name="Picture 2" descr="When is the next SpaceX launch? What to know about July 10 launch">
            <a:extLst>
              <a:ext uri="{FF2B5EF4-FFF2-40B4-BE49-F238E27FC236}">
                <a16:creationId xmlns:a16="http://schemas.microsoft.com/office/drawing/2014/main" id="{B309C594-3A4F-80B1-8AFD-18700ED9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77" y="1366443"/>
            <a:ext cx="7208982" cy="40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3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ADC47-1045-4A83-AD52-3DCDCFD9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A3198-84D6-41F1-85A1-B607A50F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9" y="114570"/>
            <a:ext cx="10965141" cy="109331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Línea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tiempo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cern aÃ±o de construcciÃ³n">
            <a:extLst>
              <a:ext uri="{FF2B5EF4-FFF2-40B4-BE49-F238E27FC236}">
                <a16:creationId xmlns:a16="http://schemas.microsoft.com/office/drawing/2014/main" id="{812068BC-FAC6-4947-A68E-FA99BF5A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59" y="1479688"/>
            <a:ext cx="7048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C6218E-DDBB-E511-F08B-AA7A915FF122}"/>
              </a:ext>
            </a:extLst>
          </p:cNvPr>
          <p:cNvSpPr txBox="1"/>
          <p:nvPr/>
        </p:nvSpPr>
        <p:spPr>
          <a:xfrm>
            <a:off x="591671" y="5546773"/>
            <a:ext cx="2949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2008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26,7 km, a una profundidad que varía de 50 a 175 m bajo tierra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11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C41"/>
      </a:dk2>
      <a:lt2>
        <a:srgbClr val="E8E2E3"/>
      </a:lt2>
      <a:accent1>
        <a:srgbClr val="45B0A6"/>
      </a:accent1>
      <a:accent2>
        <a:srgbClr val="3B8BB1"/>
      </a:accent2>
      <a:accent3>
        <a:srgbClr val="4D6CC3"/>
      </a:accent3>
      <a:accent4>
        <a:srgbClr val="5948B7"/>
      </a:accent4>
      <a:accent5>
        <a:srgbClr val="904DC3"/>
      </a:accent5>
      <a:accent6>
        <a:srgbClr val="B03BB1"/>
      </a:accent6>
      <a:hlink>
        <a:srgbClr val="C44E5A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671</Words>
  <Application>Microsoft Office PowerPoint</Application>
  <PresentationFormat>Widescreen</PresentationFormat>
  <Paragraphs>121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Gill Sans MT</vt:lpstr>
      <vt:lpstr>Wingdings 2</vt:lpstr>
      <vt:lpstr>DividendVTI</vt:lpstr>
      <vt:lpstr>Historia de la ingeniería</vt:lpstr>
      <vt:lpstr>Línea de tiempo</vt:lpstr>
      <vt:lpstr>Línea de tiempo</vt:lpstr>
      <vt:lpstr>Línea de tiempo</vt:lpstr>
      <vt:lpstr>Línea de tiempo</vt:lpstr>
      <vt:lpstr>Línea de tiempo</vt:lpstr>
      <vt:lpstr>Línea de tiempo</vt:lpstr>
      <vt:lpstr>Línea de tiempo</vt:lpstr>
      <vt:lpstr>Línea de tiempo</vt:lpstr>
      <vt:lpstr>Línea de tiempo</vt:lpstr>
      <vt:lpstr>Línea de tiempo (Rev. industrial)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la ingeniería</dc:title>
  <dc:creator>JESUS HORACIO PACHECO RAMIREZ</dc:creator>
  <cp:lastModifiedBy>JESUS HORACIO PACHECO RAMIREZ</cp:lastModifiedBy>
  <cp:revision>8</cp:revision>
  <dcterms:created xsi:type="dcterms:W3CDTF">2019-08-19T16:45:09Z</dcterms:created>
  <dcterms:modified xsi:type="dcterms:W3CDTF">2026-01-27T00:14:54Z</dcterms:modified>
</cp:coreProperties>
</file>